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sldIdLst>
    <p:sldId id="257" r:id="rId2"/>
    <p:sldId id="260" r:id="rId3"/>
    <p:sldId id="285" r:id="rId4"/>
    <p:sldId id="287" r:id="rId5"/>
    <p:sldId id="288" r:id="rId6"/>
    <p:sldId id="320" r:id="rId7"/>
    <p:sldId id="327" r:id="rId8"/>
    <p:sldId id="326" r:id="rId9"/>
    <p:sldId id="328" r:id="rId10"/>
    <p:sldId id="329" r:id="rId11"/>
    <p:sldId id="330" r:id="rId12"/>
    <p:sldId id="332" r:id="rId13"/>
    <p:sldId id="331" r:id="rId14"/>
    <p:sldId id="325" r:id="rId15"/>
    <p:sldId id="324" r:id="rId16"/>
    <p:sldId id="323" r:id="rId17"/>
    <p:sldId id="322" r:id="rId18"/>
    <p:sldId id="321" r:id="rId19"/>
    <p:sldId id="334" r:id="rId20"/>
    <p:sldId id="333" r:id="rId21"/>
    <p:sldId id="284" r:id="rId22"/>
    <p:sldId id="289" r:id="rId23"/>
    <p:sldId id="294" r:id="rId24"/>
    <p:sldId id="293" r:id="rId25"/>
    <p:sldId id="291" r:id="rId26"/>
    <p:sldId id="292" r:id="rId27"/>
    <p:sldId id="315" r:id="rId28"/>
    <p:sldId id="295" r:id="rId29"/>
    <p:sldId id="297" r:id="rId30"/>
    <p:sldId id="299" r:id="rId31"/>
    <p:sldId id="300" r:id="rId32"/>
    <p:sldId id="302" r:id="rId33"/>
    <p:sldId id="304" r:id="rId34"/>
    <p:sldId id="306" r:id="rId35"/>
    <p:sldId id="308" r:id="rId36"/>
    <p:sldId id="310" r:id="rId37"/>
    <p:sldId id="311" r:id="rId38"/>
    <p:sldId id="316" r:id="rId39"/>
    <p:sldId id="313" r:id="rId40"/>
    <p:sldId id="335" r:id="rId41"/>
    <p:sldId id="336" r:id="rId42"/>
    <p:sldId id="337" r:id="rId43"/>
    <p:sldId id="338" r:id="rId44"/>
    <p:sldId id="339" r:id="rId45"/>
    <p:sldId id="317" r:id="rId46"/>
    <p:sldId id="314" r:id="rId47"/>
    <p:sldId id="312" r:id="rId48"/>
    <p:sldId id="318" r:id="rId4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64300" autoAdjust="0"/>
  </p:normalViewPr>
  <p:slideViewPr>
    <p:cSldViewPr snapToGrid="0" snapToObjects="1">
      <p:cViewPr varScale="1">
        <p:scale>
          <a:sx n="46" d="100"/>
          <a:sy n="46" d="100"/>
        </p:scale>
        <p:origin x="-2076"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0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BB0EBFB-B515-4289-BD1F-B4B7DF0B1382}" type="datetimeFigureOut">
              <a:rPr lang="en-US"/>
              <a:pPr>
                <a:defRPr/>
              </a:pPr>
              <a:t>9/11/2013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4FF903F-D39C-44F7-BA09-A3401097BBD0}"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Marcador de Posição da Imagem do Diapositivo 1"/>
          <p:cNvSpPr>
            <a:spLocks noGrp="1" noRot="1" noChangeAspect="1" noTextEdit="1"/>
          </p:cNvSpPr>
          <p:nvPr>
            <p:ph type="sldImg"/>
          </p:nvPr>
        </p:nvSpPr>
        <p:spPr bwMode="auto">
          <a:noFill/>
          <a:ln>
            <a:solidFill>
              <a:srgbClr val="000000"/>
            </a:solidFill>
            <a:miter lim="800000"/>
            <a:headEnd/>
            <a:tailEnd/>
          </a:ln>
        </p:spPr>
      </p:sp>
      <p:sp>
        <p:nvSpPr>
          <p:cNvPr id="17410" name="Marcador de Posição de Notas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17411" name="Marcador de Posição do Número do Diapositivo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BD5FDBB-53FA-4148-8D8C-37E463A36C93}" type="slidenum">
              <a:rPr lang="en-US" sz="1200">
                <a:latin typeface="Calibri" pitchFamily="34" charset="0"/>
              </a:rPr>
              <a:pPr algn="r"/>
              <a:t>3</a:t>
            </a:fld>
            <a:endParaRPr lang="en-US" sz="1200" dirty="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wrap="square" numCol="1" anchor="t" anchorCtr="0" compatLnSpc="1">
            <a:prstTxWarp prst="textNoShape">
              <a:avLst/>
            </a:prstTxWarp>
          </a:bodyPr>
          <a:lstStyle/>
          <a:p>
            <a:r>
              <a:rPr lang="en-GB" sz="1000" dirty="0" smtClean="0">
                <a:solidFill>
                  <a:srgbClr val="FF0000"/>
                </a:solidFill>
              </a:rPr>
              <a:t>Për shembull, në disa raste krimet kibernetike të lidhura me ekonominë</a:t>
            </a:r>
            <a:r>
              <a:rPr lang="en-GB" sz="1000" baseline="0" dirty="0" smtClean="0">
                <a:solidFill>
                  <a:srgbClr val="FF0000"/>
                </a:solidFill>
              </a:rPr>
              <a:t> mund të ishin shumë të ulta në listën e prioriteteve në shtetet ku krimet e dhunshme mbizotërojnë dhe ku niveli i infrastrukturës TI dhe ndërgjegjësimi për Teknologjinë e Informacioni është tërheqës. Në anën tjetër, qasja ndaj krimit të organizuar dhe krimeve kibernetike të lidhura me terrorizmin mund të kenë një rëndësi krejt tjetër, etj. për pasojë, cështjet e krimeve kibernetike mund t’ju jepet prioritet i ulët. Probleme të tjera mund të dalin me vendet me “reputacion të keq”, ose </a:t>
            </a:r>
            <a:r>
              <a:rPr lang="sq-AL" sz="1200" kern="1200" dirty="0" smtClean="0">
                <a:solidFill>
                  <a:schemeClr val="tx1"/>
                </a:solidFill>
                <a:latin typeface="+mn-lt"/>
                <a:ea typeface="+mn-ea"/>
                <a:cs typeface="+mn-cs"/>
              </a:rPr>
              <a:t>me aspak ose pak histori bashkëpunimi në situata të ndërsjella</a:t>
            </a:r>
            <a:r>
              <a:rPr lang="en-US" sz="1200" kern="1200" dirty="0" smtClean="0">
                <a:solidFill>
                  <a:schemeClr val="tx1"/>
                </a:solidFill>
                <a:latin typeface="+mn-lt"/>
                <a:ea typeface="+mn-ea"/>
                <a:cs typeface="+mn-cs"/>
              </a:rPr>
              <a:t>.</a:t>
            </a:r>
            <a:endParaRPr lang="en-GB" sz="1000" dirty="0" smtClean="0">
              <a:solidFill>
                <a:srgbClr val="FF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FAD497-034F-45CB-B4B4-70293FABFB51}" type="slidenum">
              <a:rPr lang="en-GB">
                <a:cs typeface="Arial" charset="0"/>
              </a:rPr>
              <a:pPr fontAlgn="base">
                <a:spcBef>
                  <a:spcPct val="0"/>
                </a:spcBef>
                <a:spcAft>
                  <a:spcPct val="0"/>
                </a:spcAft>
                <a:defRPr/>
              </a:pPr>
              <a:t>21</a:t>
            </a:fld>
            <a:endParaRPr lang="en-GB" dirty="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A33D23-5C08-4859-912E-2FBC0E1F7261}" type="slidenum">
              <a:rPr lang="en-GB">
                <a:cs typeface="Arial" charset="0"/>
              </a:rPr>
              <a:pPr fontAlgn="base">
                <a:spcBef>
                  <a:spcPct val="0"/>
                </a:spcBef>
                <a:spcAft>
                  <a:spcPct val="0"/>
                </a:spcAft>
                <a:defRPr/>
              </a:pPr>
              <a:t>27</a:t>
            </a:fld>
            <a:endParaRPr lang="en-GB">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4FF903F-D39C-44F7-BA09-A3401097BBD0}" type="slidenum">
              <a:rPr lang="en-US" smtClean="0"/>
              <a:pPr>
                <a:defRPr/>
              </a:pPr>
              <a:t>31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8D36CB-B6A6-42C1-8239-0C0530ED9532}" type="slidenum">
              <a:rPr lang="en-GB">
                <a:cs typeface="Arial" charset="0"/>
              </a:rPr>
              <a:pPr fontAlgn="base">
                <a:spcBef>
                  <a:spcPct val="0"/>
                </a:spcBef>
                <a:spcAft>
                  <a:spcPct val="0"/>
                </a:spcAft>
                <a:defRPr/>
              </a:pPr>
              <a:t>38</a:t>
            </a:fld>
            <a:endParaRPr lang="en-GB" dirty="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239142-41CC-4C49-8DE2-19D1B378A2B2}" type="slidenum">
              <a:rPr lang="en-GB">
                <a:cs typeface="Arial" charset="0"/>
              </a:rPr>
              <a:pPr fontAlgn="base">
                <a:spcBef>
                  <a:spcPct val="0"/>
                </a:spcBef>
                <a:spcAft>
                  <a:spcPct val="0"/>
                </a:spcAft>
                <a:defRPr/>
              </a:pPr>
              <a:t>45</a:t>
            </a:fld>
            <a:endParaRPr lang="en-GB" dirty="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5F3F59-F105-4A69-B998-255C873BE721}" type="slidenum">
              <a:rPr lang="en-GB">
                <a:cs typeface="Arial" charset="0"/>
              </a:rPr>
              <a:pPr fontAlgn="base">
                <a:spcBef>
                  <a:spcPct val="0"/>
                </a:spcBef>
                <a:spcAft>
                  <a:spcPct val="0"/>
                </a:spcAft>
                <a:defRPr/>
              </a:pPr>
              <a:t>48</a:t>
            </a:fld>
            <a:endParaRPr lang="en-GB" dirty="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8583CBB-15FC-4D05-8318-00E1FBF01EF6}" type="datetimeFigureOut">
              <a:rPr lang="en-US"/>
              <a:pPr>
                <a:defRPr/>
              </a:pPr>
              <a:t>9/11/2013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8FE1552-E254-45CF-8086-C129C91D8D6B}"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393C18-0F3A-4766-BDA5-BD2E40C6BC2B}" type="datetimeFigureOut">
              <a:rPr lang="en-US"/>
              <a:pPr>
                <a:defRPr/>
              </a:pPr>
              <a:t>9/11/2013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96E3879-E535-4B98-84BD-5A5E0430713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B37DFC-6FCF-4915-96F3-64036547EB89}" type="datetimeFigureOut">
              <a:rPr lang="en-US"/>
              <a:pPr>
                <a:defRPr/>
              </a:pPr>
              <a:t>9/11/2013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119E24C-DC54-4F07-BD2D-91EAD570F0B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5794AC-13A7-4DBA-B468-35535A5F9C49}" type="datetimeFigureOut">
              <a:rPr lang="en-US"/>
              <a:pPr>
                <a:defRPr/>
              </a:pPr>
              <a:t>9/11/2013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B034C8C-E9B7-4499-B3B0-7A1BA53ADA5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9F22B97-AB03-4F5B-8409-9714FC24ED6F}" type="datetimeFigureOut">
              <a:rPr lang="en-US"/>
              <a:pPr>
                <a:defRPr/>
              </a:pPr>
              <a:t>9/11/2013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4444B3B-6B6C-4FE0-9DE8-65A8809F3E1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5BD33F8-271E-4560-935F-7407C69A503E}" type="datetimeFigureOut">
              <a:rPr lang="en-US"/>
              <a:pPr>
                <a:defRPr/>
              </a:pPr>
              <a:t>9/11/2013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AFD2301-7632-4A46-9E4A-01D5436AFD4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27BD27C-A5AE-45C0-B208-8BAAEB25B86E}" type="datetimeFigureOut">
              <a:rPr lang="en-US"/>
              <a:pPr>
                <a:defRPr/>
              </a:pPr>
              <a:t>9/11/2013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63B9BAF8-33B9-4D99-A80D-ED86397882E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532B58D-CB1B-41E4-908D-BF4AD38E2234}" type="datetimeFigureOut">
              <a:rPr lang="en-US"/>
              <a:pPr>
                <a:defRPr/>
              </a:pPr>
              <a:t>9/11/2013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2C7C98D-58B9-424E-8140-22D35717184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1A8E997-6752-4957-A636-DC4BC9C379C2}" type="datetimeFigureOut">
              <a:rPr lang="en-US"/>
              <a:pPr>
                <a:defRPr/>
              </a:pPr>
              <a:t>9/11/2013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066DFD8-8D36-42C0-9A8E-D07AA1743182}"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A2611D5-4CA5-455C-8C86-8DD301D507A7}" type="datetimeFigureOut">
              <a:rPr lang="en-US"/>
              <a:pPr>
                <a:defRPr/>
              </a:pPr>
              <a:t>9/11/2013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78F3457-6649-4D67-8A32-892518F9EBE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CDDF6C4-B9C7-4411-8C6F-F702298C83D0}" type="datetimeFigureOut">
              <a:rPr lang="en-US"/>
              <a:pPr>
                <a:defRPr/>
              </a:pPr>
              <a:t>9/11/2013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77DCDE9-9E65-49DB-B6FF-289DD287C5E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F87BA40-E3D9-4DEA-82D1-50B23AD5F024}" type="datetimeFigureOut">
              <a:rPr lang="en-US"/>
              <a:pPr>
                <a:defRPr/>
              </a:pPr>
              <a:t>9/11/2013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B88BD7B-C896-41F8-95E0-FF8F3C08060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65" charset="0"/>
        </a:defRPr>
      </a:lvl2pPr>
      <a:lvl3pPr algn="ctr" defTabSz="457200" rtl="0" eaLnBrk="0" fontAlgn="base" hangingPunct="0">
        <a:spcBef>
          <a:spcPct val="0"/>
        </a:spcBef>
        <a:spcAft>
          <a:spcPct val="0"/>
        </a:spcAft>
        <a:defRPr sz="4400">
          <a:solidFill>
            <a:schemeClr val="tx1"/>
          </a:solidFill>
          <a:latin typeface="Calibri" pitchFamily="-65" charset="0"/>
        </a:defRPr>
      </a:lvl3pPr>
      <a:lvl4pPr algn="ctr" defTabSz="457200" rtl="0" eaLnBrk="0" fontAlgn="base" hangingPunct="0">
        <a:spcBef>
          <a:spcPct val="0"/>
        </a:spcBef>
        <a:spcAft>
          <a:spcPct val="0"/>
        </a:spcAft>
        <a:defRPr sz="4400">
          <a:solidFill>
            <a:schemeClr val="tx1"/>
          </a:solidFill>
          <a:latin typeface="Calibri" pitchFamily="-65" charset="0"/>
        </a:defRPr>
      </a:lvl4pPr>
      <a:lvl5pPr algn="ctr" defTabSz="457200" rtl="0" eaLnBrk="0" fontAlgn="base" hangingPunct="0">
        <a:spcBef>
          <a:spcPct val="0"/>
        </a:spcBef>
        <a:spcAft>
          <a:spcPct val="0"/>
        </a:spcAft>
        <a:defRPr sz="4400">
          <a:solidFill>
            <a:schemeClr val="tx1"/>
          </a:solidFill>
          <a:latin typeface="Calibri" pitchFamily="-65" charset="0"/>
        </a:defRPr>
      </a:lvl5pPr>
      <a:lvl6pPr marL="457200" algn="ctr" defTabSz="457200" rtl="0" fontAlgn="base">
        <a:spcBef>
          <a:spcPct val="0"/>
        </a:spcBef>
        <a:spcAft>
          <a:spcPct val="0"/>
        </a:spcAft>
        <a:defRPr sz="4400">
          <a:solidFill>
            <a:schemeClr val="tx1"/>
          </a:solidFill>
          <a:latin typeface="Calibri" pitchFamily="-65" charset="0"/>
        </a:defRPr>
      </a:lvl6pPr>
      <a:lvl7pPr marL="914400" algn="ctr" defTabSz="457200" rtl="0" fontAlgn="base">
        <a:spcBef>
          <a:spcPct val="0"/>
        </a:spcBef>
        <a:spcAft>
          <a:spcPct val="0"/>
        </a:spcAft>
        <a:defRPr sz="4400">
          <a:solidFill>
            <a:schemeClr val="tx1"/>
          </a:solidFill>
          <a:latin typeface="Calibri" pitchFamily="-65" charset="0"/>
        </a:defRPr>
      </a:lvl7pPr>
      <a:lvl8pPr marL="1371600" algn="ctr" defTabSz="457200" rtl="0" fontAlgn="base">
        <a:spcBef>
          <a:spcPct val="0"/>
        </a:spcBef>
        <a:spcAft>
          <a:spcPct val="0"/>
        </a:spcAft>
        <a:defRPr sz="4400">
          <a:solidFill>
            <a:schemeClr val="tx1"/>
          </a:solidFill>
          <a:latin typeface="Calibri" pitchFamily="-65" charset="0"/>
        </a:defRPr>
      </a:lvl8pPr>
      <a:lvl9pPr marL="1828800" algn="ctr" defTabSz="457200" rtl="0" fontAlgn="base">
        <a:spcBef>
          <a:spcPct val="0"/>
        </a:spcBef>
        <a:spcAft>
          <a:spcPct val="0"/>
        </a:spcAft>
        <a:defRPr sz="4400">
          <a:solidFill>
            <a:schemeClr val="tx1"/>
          </a:solidFill>
          <a:latin typeface="Calibri" pitchFamily="-65"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hyperlink" Target="http://www.hushmail.com/"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hungary.carssale.eu/"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0425"/>
            <a:ext cx="7772400" cy="1755775"/>
          </a:xfrm>
        </p:spPr>
        <p:txBody>
          <a:bodyPr/>
          <a:lstStyle/>
          <a:p>
            <a:pPr eaLnBrk="1" hangingPunct="1"/>
            <a:r>
              <a:rPr lang="en-US" dirty="0" smtClean="0"/>
              <a:t>Trajnim i Përparuar për Krimin Kibernetik për Gjyqtarët dhe Prokurorët</a:t>
            </a:r>
          </a:p>
        </p:txBody>
      </p:sp>
      <p:sp>
        <p:nvSpPr>
          <p:cNvPr id="14338" name="Subtitle 2"/>
          <p:cNvSpPr>
            <a:spLocks noGrp="1"/>
          </p:cNvSpPr>
          <p:nvPr>
            <p:ph type="subTitle" idx="1"/>
          </p:nvPr>
        </p:nvSpPr>
        <p:spPr>
          <a:xfrm>
            <a:off x="1371600" y="4363452"/>
            <a:ext cx="6400800" cy="1275347"/>
          </a:xfrm>
        </p:spPr>
        <p:txBody>
          <a:bodyPr/>
          <a:lstStyle/>
          <a:p>
            <a:pPr eaLnBrk="1" hangingPunct="1"/>
            <a:r>
              <a:rPr lang="en-US" dirty="0" smtClean="0">
                <a:solidFill>
                  <a:srgbClr val="A6A6A6"/>
                </a:solidFill>
              </a:rPr>
              <a:t>Sesion për Bashkëpunimin Ndërkombëtar</a:t>
            </a:r>
          </a:p>
        </p:txBody>
      </p:sp>
      <p:pic>
        <p:nvPicPr>
          <p:cNvPr id="14339" name="Picture 3" descr="COE.png"/>
          <p:cNvPicPr>
            <a:picLocks noChangeAspect="1"/>
          </p:cNvPicPr>
          <p:nvPr/>
        </p:nvPicPr>
        <p:blipFill>
          <a:blip r:embed="rId2"/>
          <a:srcRect/>
          <a:stretch>
            <a:fillRect/>
          </a:stretch>
        </p:blipFill>
        <p:spPr bwMode="auto">
          <a:xfrm>
            <a:off x="1517650" y="552450"/>
            <a:ext cx="6108700" cy="110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24578" name="Marcador de Posição de Conteúdo 2"/>
          <p:cNvSpPr>
            <a:spLocks noGrp="1"/>
          </p:cNvSpPr>
          <p:nvPr>
            <p:ph idx="1"/>
          </p:nvPr>
        </p:nvSpPr>
        <p:spPr/>
        <p:txBody>
          <a:bodyPr/>
          <a:lstStyle/>
          <a:p>
            <a:pPr>
              <a:buNone/>
            </a:pPr>
            <a:r>
              <a:rPr lang="sq-AL" sz="2400" dirty="0" smtClean="0"/>
              <a:t>Jepni informacionin e </a:t>
            </a:r>
            <a:r>
              <a:rPr lang="sq-AL" sz="2400" dirty="0" smtClean="0"/>
              <a:t>mëposhtëm: </a:t>
            </a:r>
          </a:p>
          <a:p>
            <a:pPr algn="just">
              <a:buNone/>
            </a:pPr>
            <a:r>
              <a:rPr lang="sq-AL" sz="2400" dirty="0" smtClean="0"/>
              <a:t>Për </a:t>
            </a:r>
            <a:r>
              <a:rPr lang="sq-AL" sz="2400" dirty="0" smtClean="0"/>
              <a:t>provat elektronike </a:t>
            </a:r>
            <a:r>
              <a:rPr lang="sq-AL" sz="2400" dirty="0" smtClean="0"/>
              <a:t>: </a:t>
            </a:r>
          </a:p>
          <a:p>
            <a:pPr algn="just"/>
            <a:r>
              <a:rPr lang="sq-AL" sz="2400" dirty="0" smtClean="0"/>
              <a:t>Specifikoni </a:t>
            </a:r>
            <a:r>
              <a:rPr lang="sq-AL" sz="2400" dirty="0" smtClean="0"/>
              <a:t>në sa më shumë detaje që të mundeni provat e mundshme elektronike që do të merren, jepni informacionin e nevojshëm teknik për provat që kërkohen nëse është i </a:t>
            </a:r>
            <a:r>
              <a:rPr lang="sq-AL" sz="2400" dirty="0" err="1" smtClean="0"/>
              <a:t>disponueshëm</a:t>
            </a:r>
            <a:r>
              <a:rPr lang="sq-AL" sz="2400" dirty="0" smtClean="0"/>
              <a:t> (ora e serverit/sistemit, korniza kohore, detajet identifikuese të tilla si adresat IP dhe MAC, adresat e postës elektronike, detajet e llogarisë së përdoruesit, etj</a:t>
            </a:r>
            <a:r>
              <a:rPr lang="sq-AL" sz="2400" dirty="0" smtClean="0"/>
              <a:t>.</a:t>
            </a:r>
          </a:p>
          <a:p>
            <a:pPr algn="just"/>
            <a:r>
              <a:rPr lang="sq-AL" sz="2400" dirty="0" smtClean="0"/>
              <a:t>Tregoni </a:t>
            </a:r>
            <a:r>
              <a:rPr lang="sq-AL" sz="2400" dirty="0" smtClean="0"/>
              <a:t>vendin dhe detajet ku gjenden </a:t>
            </a:r>
            <a:r>
              <a:rPr lang="sq-AL" sz="2400" dirty="0" err="1" smtClean="0"/>
              <a:t>asetet</a:t>
            </a:r>
            <a:r>
              <a:rPr lang="sq-AL" sz="2400" dirty="0" smtClean="0"/>
              <a:t> ose personin ose entitetin që i mban ato </a:t>
            </a:r>
            <a:r>
              <a:rPr lang="sq-AL" sz="2400" dirty="0" smtClean="0"/>
              <a:t> </a:t>
            </a:r>
          </a:p>
          <a:p>
            <a:endParaRPr lang="en-GB" dirty="0" smtClean="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25602" name="Marcador de Posição de Conteúdo 2"/>
          <p:cNvSpPr>
            <a:spLocks noGrp="1"/>
          </p:cNvSpPr>
          <p:nvPr>
            <p:ph idx="1"/>
          </p:nvPr>
        </p:nvSpPr>
        <p:spPr>
          <a:xfrm>
            <a:off x="457200" y="1600200"/>
            <a:ext cx="8229600" cy="4882243"/>
          </a:xfrm>
        </p:spPr>
        <p:txBody>
          <a:bodyPr/>
          <a:lstStyle/>
          <a:p>
            <a:r>
              <a:rPr lang="sq-AL" dirty="0" smtClean="0"/>
              <a:t>Jepni informacionin e </a:t>
            </a:r>
            <a:r>
              <a:rPr lang="sq-AL" dirty="0" smtClean="0"/>
              <a:t>mëposhtëm: </a:t>
            </a:r>
          </a:p>
          <a:p>
            <a:pPr>
              <a:buNone/>
            </a:pPr>
            <a:r>
              <a:rPr lang="sq-AL" sz="2800" dirty="0" smtClean="0"/>
              <a:t>Për </a:t>
            </a:r>
            <a:r>
              <a:rPr lang="sq-AL" sz="2800" dirty="0" smtClean="0"/>
              <a:t>ekzekutimin e një urdhri kontrolli </a:t>
            </a:r>
            <a:r>
              <a:rPr lang="sq-AL" sz="2800" dirty="0" smtClean="0"/>
              <a:t>: </a:t>
            </a:r>
          </a:p>
          <a:p>
            <a:r>
              <a:rPr lang="sq-AL" sz="2400" dirty="0" smtClean="0"/>
              <a:t> </a:t>
            </a:r>
            <a:r>
              <a:rPr lang="sq-AL" dirty="0" smtClean="0"/>
              <a:t> </a:t>
            </a:r>
            <a:r>
              <a:rPr lang="sq-AL" sz="2800" dirty="0" smtClean="0"/>
              <a:t>Merrni një urdhër të vlefshëm kontrolli nga autoriteti gjyqësor vendas </a:t>
            </a:r>
            <a:endParaRPr lang="sq-AL" sz="2800" dirty="0" smtClean="0"/>
          </a:p>
          <a:p>
            <a:r>
              <a:rPr lang="sq-AL" sz="2800" dirty="0" smtClean="0"/>
              <a:t>Jepni </a:t>
            </a:r>
            <a:r>
              <a:rPr lang="sq-AL" sz="2800" dirty="0" smtClean="0"/>
              <a:t>tregues të saktë për vendin dhe objektet që do të kontrollohen </a:t>
            </a:r>
            <a:endParaRPr lang="sq-AL" sz="2800" dirty="0" smtClean="0"/>
          </a:p>
          <a:p>
            <a:r>
              <a:rPr lang="sq-AL" sz="2800" dirty="0" smtClean="0"/>
              <a:t>Specifikoni </a:t>
            </a:r>
            <a:r>
              <a:rPr lang="sq-AL" sz="2800" dirty="0" smtClean="0"/>
              <a:t>rregullat e detajuara që duhet të ndiqen në ekzekutimin e </a:t>
            </a:r>
            <a:r>
              <a:rPr lang="sq-AL" sz="2800" dirty="0" smtClean="0"/>
              <a:t>kontrollit</a:t>
            </a:r>
          </a:p>
          <a:p>
            <a:r>
              <a:rPr lang="sq-AL" sz="2800" dirty="0" smtClean="0"/>
              <a:t>Jepni </a:t>
            </a:r>
            <a:r>
              <a:rPr lang="sq-AL" sz="2800" dirty="0" smtClean="0"/>
              <a:t>indikacione të sakta për provat të cilat do të </a:t>
            </a:r>
            <a:r>
              <a:rPr lang="sq-AL" sz="2800" dirty="0" smtClean="0"/>
              <a:t>kërkohen</a:t>
            </a:r>
            <a:endParaRPr lang="sq-AL" sz="2800" dirty="0" smtClean="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26626" name="Marcador de Posição de Conteúdo 2"/>
          <p:cNvSpPr>
            <a:spLocks noGrp="1"/>
          </p:cNvSpPr>
          <p:nvPr>
            <p:ph idx="1"/>
          </p:nvPr>
        </p:nvSpPr>
        <p:spPr>
          <a:xfrm>
            <a:off x="457200" y="1600200"/>
            <a:ext cx="8229600" cy="4914900"/>
          </a:xfrm>
        </p:spPr>
        <p:txBody>
          <a:bodyPr/>
          <a:lstStyle/>
          <a:p>
            <a:pPr algn="just">
              <a:buNone/>
            </a:pPr>
            <a:r>
              <a:rPr lang="sq-AL" dirty="0" smtClean="0"/>
              <a:t>Jepni informacionin e mëposhtëm</a:t>
            </a:r>
            <a:r>
              <a:rPr lang="en-GB" dirty="0" smtClean="0"/>
              <a:t>:</a:t>
            </a:r>
          </a:p>
          <a:p>
            <a:pPr algn="just">
              <a:buNone/>
            </a:pPr>
            <a:r>
              <a:rPr lang="sq-AL" dirty="0" smtClean="0"/>
              <a:t>Për sekuestrim/konfiskim: </a:t>
            </a:r>
            <a:endParaRPr lang="en-US" dirty="0" smtClean="0"/>
          </a:p>
          <a:p>
            <a:pPr algn="just"/>
            <a:r>
              <a:rPr lang="sq-AL" dirty="0" smtClean="0"/>
              <a:t>Jepni një kopje të urdhrit të vlefshëm të sekuestrimit ose konfiskimit të lëshuar nga autoriteti gjyqësor vendas </a:t>
            </a:r>
            <a:endParaRPr lang="en-US" dirty="0" smtClean="0"/>
          </a:p>
          <a:p>
            <a:pPr algn="just"/>
            <a:r>
              <a:rPr lang="sq-AL" dirty="0" smtClean="0"/>
              <a:t>Saktësoni indikacionet e objekteve të sekuestruar/konfiskuar </a:t>
            </a:r>
            <a:endParaRPr lang="en-US" dirty="0" smtClean="0"/>
          </a:p>
          <a:p>
            <a:pPr algn="just"/>
            <a:r>
              <a:rPr lang="sq-AL" dirty="0" smtClean="0"/>
              <a:t>Tregoni rregulla specifike nëse nevojitet për ekzekutimin e kontrollit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27650" name="Marcador de Posição de Conteúdo 2"/>
          <p:cNvSpPr>
            <a:spLocks noGrp="1"/>
          </p:cNvSpPr>
          <p:nvPr>
            <p:ph idx="1"/>
          </p:nvPr>
        </p:nvSpPr>
        <p:spPr>
          <a:xfrm>
            <a:off x="457200" y="1600200"/>
            <a:ext cx="8229600" cy="4980214"/>
          </a:xfrm>
        </p:spPr>
        <p:txBody>
          <a:bodyPr/>
          <a:lstStyle/>
          <a:p>
            <a:pPr algn="just">
              <a:buNone/>
            </a:pPr>
            <a:r>
              <a:rPr lang="sq-AL" sz="2400" dirty="0" smtClean="0"/>
              <a:t>Jepni informacionin e mëposhtëm</a:t>
            </a:r>
            <a:r>
              <a:rPr lang="en-GB" sz="2400" dirty="0" smtClean="0"/>
              <a:t>: </a:t>
            </a:r>
          </a:p>
          <a:p>
            <a:pPr algn="just">
              <a:buNone/>
            </a:pPr>
            <a:r>
              <a:rPr lang="sq-AL" sz="2400" dirty="0" smtClean="0"/>
              <a:t>Për masa hetimore të posaçme: </a:t>
            </a:r>
            <a:endParaRPr lang="en-US" sz="2400" dirty="0" smtClean="0"/>
          </a:p>
          <a:p>
            <a:pPr algn="just"/>
            <a:r>
              <a:rPr lang="sq-AL" sz="2400" dirty="0" smtClean="0"/>
              <a:t>Jepni një kopje të një urdhri të vlefshëm për SIM, lëshuar nga autoriteti gjyqësor vendas</a:t>
            </a:r>
            <a:endParaRPr lang="en-US" sz="2400" dirty="0" smtClean="0"/>
          </a:p>
          <a:p>
            <a:pPr algn="just"/>
            <a:r>
              <a:rPr lang="sq-AL" sz="2400" dirty="0" smtClean="0"/>
              <a:t>Specifikoni fushën e veprimit dhe natyrën e veprimeve që do të ndërmerren</a:t>
            </a:r>
            <a:endParaRPr lang="en-US" sz="2400" dirty="0" smtClean="0"/>
          </a:p>
          <a:p>
            <a:pPr algn="just"/>
            <a:r>
              <a:rPr lang="sq-AL" sz="2400" dirty="0" smtClean="0"/>
              <a:t>Specifikoni kushtet e posaçme që duhet të respektohen – identitetin/anonimitetin e agjentëve të infiltruar, kriteret logjistike dhe teknike, mbulimin e kostove dhe shpenzimeve, specifikimi i kanaleve të komunikimit, etj.</a:t>
            </a:r>
            <a:endParaRPr lang="en-US" sz="2400" dirty="0" smtClean="0"/>
          </a:p>
          <a:p>
            <a:pPr algn="just"/>
            <a:r>
              <a:rPr lang="sq-AL" sz="2400" dirty="0" smtClean="0"/>
              <a:t>Nëse është e nevojshme, pasja e një marrëveshjeje të nënshkruar</a:t>
            </a:r>
            <a:r>
              <a:rPr lang="en-US" sz="2400" dirty="0" smtClean="0"/>
              <a:t> p</a:t>
            </a:r>
            <a:r>
              <a:rPr lang="sq-AL" sz="2400" dirty="0" smtClean="0"/>
              <a:t>ë</a:t>
            </a:r>
            <a:r>
              <a:rPr lang="en-US" sz="2400" dirty="0" smtClean="0"/>
              <a:t>r GPH</a:t>
            </a:r>
            <a:endParaRPr lang="en-GB" sz="24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28674" name="Marcador de Posição de Conteúdo 2"/>
          <p:cNvSpPr>
            <a:spLocks noGrp="1"/>
          </p:cNvSpPr>
          <p:nvPr>
            <p:ph idx="1"/>
          </p:nvPr>
        </p:nvSpPr>
        <p:spPr>
          <a:xfrm>
            <a:off x="457200" y="1600200"/>
            <a:ext cx="8229600" cy="4833257"/>
          </a:xfrm>
        </p:spPr>
        <p:txBody>
          <a:bodyPr/>
          <a:lstStyle/>
          <a:p>
            <a:pPr algn="just"/>
            <a:r>
              <a:rPr lang="sq-AL" sz="2800" dirty="0" smtClean="0"/>
              <a:t>Nxirrni në pah çdo kriter specifik për konfidencialitetin. </a:t>
            </a:r>
            <a:endParaRPr lang="en-US" sz="2800" dirty="0" smtClean="0"/>
          </a:p>
          <a:p>
            <a:pPr algn="just">
              <a:buNone/>
            </a:pPr>
            <a:endParaRPr lang="en-US" sz="2800" dirty="0" smtClean="0"/>
          </a:p>
          <a:p>
            <a:pPr algn="just"/>
            <a:r>
              <a:rPr lang="sq-AL" sz="2800" dirty="0" smtClean="0"/>
              <a:t>Përcaktoni dhe specifikoni nivelin e urgjencës në ekzekutimin e kërkesës si dhe afatet kohore. </a:t>
            </a:r>
            <a:endParaRPr lang="en-US" sz="2800" dirty="0" smtClean="0"/>
          </a:p>
          <a:p>
            <a:pPr algn="just">
              <a:buNone/>
            </a:pPr>
            <a:endParaRPr lang="en-US" sz="2800" dirty="0" smtClean="0"/>
          </a:p>
          <a:p>
            <a:pPr algn="just"/>
            <a:r>
              <a:rPr lang="sq-AL" sz="2800" dirty="0" smtClean="0"/>
              <a:t>Identifikimin e duhur dhe sa me të saktë që të jetë e mundur të të dyshuarit/të dyshuarve – mbani mend se në këtë botë virtuale – identiteti mund të fshihet, modifikohet ose vidhet lehtësisht</a:t>
            </a:r>
            <a:r>
              <a:rPr lang="en-GB" sz="2800" dirty="0" smtClean="0"/>
              <a:t>. </a:t>
            </a:r>
          </a:p>
          <a:p>
            <a:endParaRPr lang="en-GB"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29698" name="Marcador de Posição de Conteúdo 2"/>
          <p:cNvSpPr>
            <a:spLocks noGrp="1"/>
          </p:cNvSpPr>
          <p:nvPr>
            <p:ph idx="1"/>
          </p:nvPr>
        </p:nvSpPr>
        <p:spPr>
          <a:xfrm>
            <a:off x="457200" y="1992086"/>
            <a:ext cx="8229600" cy="4134077"/>
          </a:xfrm>
        </p:spPr>
        <p:txBody>
          <a:bodyPr/>
          <a:lstStyle/>
          <a:p>
            <a:pPr algn="just"/>
            <a:r>
              <a:rPr lang="sq-AL" dirty="0" smtClean="0"/>
              <a:t>Identifikim i duhur i provave që do të kërkohen nëpërmjet Ndihmës së Ndërsjellë Juridike – </a:t>
            </a:r>
            <a:r>
              <a:rPr lang="sq-AL" dirty="0" err="1" smtClean="0"/>
              <a:t>prioritizimi</a:t>
            </a:r>
            <a:r>
              <a:rPr lang="sq-AL" dirty="0" smtClean="0"/>
              <a:t> i provave (përcaktimi i prioriteteve) – përzgjedhja vetëm e provave më të rëndësishme për hetimin – racionalizimi i burimeve dhe rritja e </a:t>
            </a:r>
            <a:r>
              <a:rPr lang="sq-AL" dirty="0" err="1" smtClean="0"/>
              <a:t>efiçencës</a:t>
            </a:r>
            <a:r>
              <a:rPr lang="en-GB" dirty="0" smtClean="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30722" name="Marcador de Posição de Conteúdo 2"/>
          <p:cNvSpPr>
            <a:spLocks noGrp="1"/>
          </p:cNvSpPr>
          <p:nvPr>
            <p:ph idx="1"/>
          </p:nvPr>
        </p:nvSpPr>
        <p:spPr/>
        <p:txBody>
          <a:bodyPr/>
          <a:lstStyle/>
          <a:p>
            <a:pPr algn="just"/>
            <a:r>
              <a:rPr lang="sq-AL" sz="2400" dirty="0" smtClean="0"/>
              <a:t>Identifikimi i pikave të përshtatshme të kontaktit në vendet e tjera – pikat 24/7 në dritën e Konventës së Budapestit, kanalet e Interpolit, etj. – veçanërisht për çështjet “e nxehta” ku duhet të ndërmerren veprime imediate për të siguruar dhe ruajtur të dhënat dixhitale (provat elektronike).</a:t>
            </a:r>
            <a:endParaRPr lang="en-US" sz="2400" dirty="0" smtClean="0"/>
          </a:p>
          <a:p>
            <a:pPr algn="just"/>
            <a:r>
              <a:rPr lang="sq-AL" sz="2400" dirty="0" smtClean="0"/>
              <a:t>Përcaktimi i kontakteve </a:t>
            </a:r>
            <a:r>
              <a:rPr lang="sq-AL" sz="2400" dirty="0" err="1" smtClean="0"/>
              <a:t>informale</a:t>
            </a:r>
            <a:r>
              <a:rPr lang="sq-AL" sz="2400" dirty="0" smtClean="0"/>
              <a:t> me homologë të përshtatshëm përpara depozitimit të kërkesave zyrtare për Ndihmë të Ndërsjellë Juridike me qëllim informimin e tyre për kërkesa të ardhshme, duke kryer kontrolle </a:t>
            </a:r>
            <a:r>
              <a:rPr lang="sq-AL" sz="2400" dirty="0" err="1" smtClean="0"/>
              <a:t>operacionale</a:t>
            </a:r>
            <a:r>
              <a:rPr lang="sq-AL" sz="2400" dirty="0" smtClean="0"/>
              <a:t> me qëllim specifikimin e kërkesës në mënyrë sa më të detajuar</a:t>
            </a:r>
            <a:r>
              <a:rPr lang="en-GB" sz="2400" dirty="0" smtClean="0"/>
              <a:t>.</a:t>
            </a:r>
          </a:p>
          <a:p>
            <a:endParaRPr lang="en-GB"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31746" name="Marcador de Posição de Conteúdo 2"/>
          <p:cNvSpPr>
            <a:spLocks noGrp="1"/>
          </p:cNvSpPr>
          <p:nvPr>
            <p:ph idx="1"/>
          </p:nvPr>
        </p:nvSpPr>
        <p:spPr>
          <a:xfrm>
            <a:off x="457200" y="1600200"/>
            <a:ext cx="8229600" cy="4882243"/>
          </a:xfrm>
        </p:spPr>
        <p:txBody>
          <a:bodyPr/>
          <a:lstStyle/>
          <a:p>
            <a:pPr algn="just"/>
            <a:r>
              <a:rPr lang="sq-AL" sz="2200" dirty="0" smtClean="0"/>
              <a:t>Të siguroheni se juridiksioni është identifikuar siç duhet </a:t>
            </a:r>
            <a:r>
              <a:rPr lang="sq-AL" sz="2200" dirty="0" err="1" smtClean="0"/>
              <a:t>përsa</a:t>
            </a:r>
            <a:r>
              <a:rPr lang="sq-AL" sz="2200" dirty="0" smtClean="0"/>
              <a:t> i takon faktit se ku ndodhen provat/keqbërësit/viktimat duke mbajtur parasysh thjesht çështje teknologjike të tilla si pronësia e të dhënave elektronike, vendndodhja fizike e serverit/ISP-s dhe rezidenca ligjore e pronarit/pronarëve të serverit/ISP-s – d.m.th rasti kur serverët mund të ndodhen në një shtet të caktuar ose në rastin e shërbimeve informatike të ofruara në “Re” me pronar të regjistruar dhe që veprojnë në një juridiksion të ndryshëm</a:t>
            </a:r>
            <a:r>
              <a:rPr lang="sq-AL" sz="2200" dirty="0" smtClean="0"/>
              <a:t>.</a:t>
            </a:r>
          </a:p>
          <a:p>
            <a:pPr algn="just">
              <a:buNone/>
            </a:pPr>
            <a:endParaRPr lang="sq-AL" sz="2200" dirty="0" smtClean="0"/>
          </a:p>
          <a:p>
            <a:pPr algn="just"/>
            <a:r>
              <a:rPr lang="sq-AL" sz="2200" dirty="0" smtClean="0"/>
              <a:t>Zona </a:t>
            </a:r>
            <a:r>
              <a:rPr lang="sq-AL" sz="2200" dirty="0" smtClean="0"/>
              <a:t>të ndryshme kohore – vështirësi në vendosjen e kontakteve edhe në përdorimin e mjeteve moderne të komunikimit (d.m.th telekonferencat) – mund të vonojë kërkesa për hetim/NNJ dhe të rrisë kostot – ka akoma zyra policie dhe prokurorie që nuk kanë </a:t>
            </a:r>
            <a:r>
              <a:rPr lang="sq-AL" sz="2200" dirty="0" err="1" smtClean="0"/>
              <a:t>akses</a:t>
            </a:r>
            <a:r>
              <a:rPr lang="sq-AL" sz="2200" dirty="0" smtClean="0"/>
              <a:t> në telefonatat </a:t>
            </a:r>
            <a:r>
              <a:rPr lang="sq-AL" sz="2200" dirty="0" smtClean="0"/>
              <a:t>ndërkombëtare!</a:t>
            </a:r>
            <a:endParaRPr lang="sq-AL" sz="22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32770" name="Marcador de Posição de Conteúdo 2"/>
          <p:cNvSpPr>
            <a:spLocks noGrp="1"/>
          </p:cNvSpPr>
          <p:nvPr>
            <p:ph idx="1"/>
          </p:nvPr>
        </p:nvSpPr>
        <p:spPr/>
        <p:txBody>
          <a:bodyPr/>
          <a:lstStyle/>
          <a:p>
            <a:pPr algn="just"/>
            <a:r>
              <a:rPr lang="sq-AL" dirty="0" smtClean="0"/>
              <a:t>Përkthimi i dokumenteve – shumë shtete mund të kërkojnë që Ndihma e Ndërsjellë Juridike të përkthehet në gjuhën(t) e tyre zyrtare.</a:t>
            </a:r>
            <a:endParaRPr lang="en-US" dirty="0" smtClean="0"/>
          </a:p>
          <a:p>
            <a:pPr algn="just"/>
            <a:r>
              <a:rPr lang="sq-AL" dirty="0" smtClean="0"/>
              <a:t>Pengesat e gjuhës gjatë kontakteve të drejtpërdrejta ose </a:t>
            </a:r>
            <a:r>
              <a:rPr lang="sq-AL" dirty="0" err="1" smtClean="0"/>
              <a:t>informale</a:t>
            </a:r>
            <a:r>
              <a:rPr lang="sq-AL" dirty="0" smtClean="0"/>
              <a:t> ndërmjet prokurorëve dhe punonjësve të zbatimit të ligjit</a:t>
            </a:r>
            <a:r>
              <a:rPr lang="en-US" dirty="0" smtClean="0"/>
              <a:t>.</a:t>
            </a:r>
            <a:endParaRPr lang="en-GB"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33794" name="Marcador de Posição de Conteúdo 2"/>
          <p:cNvSpPr>
            <a:spLocks noGrp="1"/>
          </p:cNvSpPr>
          <p:nvPr>
            <p:ph idx="1"/>
          </p:nvPr>
        </p:nvSpPr>
        <p:spPr>
          <a:xfrm>
            <a:off x="457200" y="2331720"/>
            <a:ext cx="8229600" cy="3794443"/>
          </a:xfrm>
        </p:spPr>
        <p:txBody>
          <a:bodyPr/>
          <a:lstStyle/>
          <a:p>
            <a:pPr algn="just"/>
            <a:r>
              <a:rPr lang="sq-AL" sz="2800" dirty="0" smtClean="0"/>
              <a:t>Jini të përgatitur për vonesa për shkak të niveleve të ndryshme të rëndësisë të hetimeve të krimit </a:t>
            </a:r>
            <a:r>
              <a:rPr lang="sq-AL" sz="2800" dirty="0" err="1" smtClean="0"/>
              <a:t>kibernetik</a:t>
            </a:r>
            <a:r>
              <a:rPr lang="sq-AL" sz="2800" dirty="0" smtClean="0"/>
              <a:t> në shtete të ndryshme.</a:t>
            </a:r>
          </a:p>
          <a:p>
            <a:pPr algn="just">
              <a:buFont typeface="Arial" charset="0"/>
              <a:buNone/>
            </a:pPr>
            <a:endParaRPr lang="sq-AL" sz="2800" dirty="0" smtClean="0"/>
          </a:p>
          <a:p>
            <a:pPr algn="just"/>
            <a:r>
              <a:rPr lang="sq-AL" sz="2800" dirty="0" smtClean="0"/>
              <a:t>Mbani në konsideratë dhënien e mbështetjes teknike dhe me ekspertizë nëse pala kërkuese nuk ka kapacitetet e saj për zbatimin e kërkesës tuaj.</a:t>
            </a:r>
          </a:p>
          <a:p>
            <a:endParaRPr lang="en-GB"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2"/>
          <p:cNvSpPr>
            <a:spLocks noGrp="1"/>
          </p:cNvSpPr>
          <p:nvPr>
            <p:ph idx="1"/>
          </p:nvPr>
        </p:nvSpPr>
        <p:spPr>
          <a:xfrm>
            <a:off x="457200" y="1235074"/>
            <a:ext cx="8512175" cy="5622925"/>
          </a:xfrm>
        </p:spPr>
        <p:txBody>
          <a:bodyPr/>
          <a:lstStyle/>
          <a:p>
            <a:pPr algn="just">
              <a:buNone/>
            </a:pPr>
            <a:r>
              <a:rPr lang="sq-AL" sz="2600" dirty="0" smtClean="0"/>
              <a:t>Në këtë sesion pjesëmarrësit</a:t>
            </a:r>
            <a:r>
              <a:rPr lang="sq-AL" sz="2600" dirty="0" smtClean="0"/>
              <a:t>:</a:t>
            </a:r>
          </a:p>
          <a:p>
            <a:pPr lvl="0" algn="just"/>
            <a:r>
              <a:rPr lang="sq-AL" sz="2600" dirty="0" smtClean="0"/>
              <a:t>Do </a:t>
            </a:r>
            <a:r>
              <a:rPr lang="sq-AL" sz="2600" dirty="0" smtClean="0"/>
              <a:t>të identifikojnë nevojën për bashkëpunim ndërkombëtar për hetimin e shumë prej veprave penale që mund të jenë kryer</a:t>
            </a:r>
            <a:r>
              <a:rPr lang="sq-AL" sz="2600" dirty="0" smtClean="0"/>
              <a:t>;</a:t>
            </a:r>
          </a:p>
          <a:p>
            <a:pPr lvl="0" algn="just"/>
            <a:r>
              <a:rPr lang="sq-AL" sz="2600" dirty="0" smtClean="0"/>
              <a:t>Do </a:t>
            </a:r>
            <a:r>
              <a:rPr lang="sq-AL" sz="2600" dirty="0" smtClean="0"/>
              <a:t>të identifikojnë kanalet e bashkëpunimit ndërkombëtar dhe instrumentet e </a:t>
            </a:r>
            <a:r>
              <a:rPr lang="sq-AL" sz="2600" dirty="0" err="1" smtClean="0"/>
              <a:t>disponueshëm</a:t>
            </a:r>
            <a:r>
              <a:rPr lang="sq-AL" sz="2600" dirty="0" smtClean="0"/>
              <a:t>, mënyrat e përdorimit, afatet kohore dhe efektivitetin e metodave të bashkëpunimit që janë të </a:t>
            </a:r>
            <a:r>
              <a:rPr lang="sq-AL" sz="2600" dirty="0" err="1" smtClean="0"/>
              <a:t>disponueshme</a:t>
            </a:r>
            <a:r>
              <a:rPr lang="sq-AL" sz="2600" dirty="0" smtClean="0"/>
              <a:t>;</a:t>
            </a:r>
          </a:p>
          <a:p>
            <a:pPr lvl="0" algn="just"/>
            <a:r>
              <a:rPr lang="sq-AL" sz="2600" dirty="0" smtClean="0"/>
              <a:t>Do </a:t>
            </a:r>
            <a:r>
              <a:rPr lang="sq-AL" sz="2600" dirty="0" smtClean="0"/>
              <a:t>të diskutojnë avantazhin e mekanizmave të bashkëpunimit të përshkruara në Konventën e Budapestit për Krimin </a:t>
            </a:r>
            <a:r>
              <a:rPr lang="sq-AL" sz="2600" dirty="0" err="1" smtClean="0"/>
              <a:t>Kibernetik</a:t>
            </a:r>
            <a:r>
              <a:rPr lang="sq-AL" sz="2600" dirty="0" smtClean="0"/>
              <a:t> dhe do të identifikojnë parimet e tij të përgjithshme, masat provizore dhe rrjetin 24/7</a:t>
            </a:r>
            <a:r>
              <a:rPr lang="sq-AL" sz="2600" dirty="0" smtClean="0"/>
              <a:t>.</a:t>
            </a:r>
            <a:endParaRPr lang="sq-AL" sz="2600" dirty="0" smtClean="0"/>
          </a:p>
        </p:txBody>
      </p:sp>
      <p:sp>
        <p:nvSpPr>
          <p:cNvPr id="15362" name="Title 1"/>
          <p:cNvSpPr>
            <a:spLocks noGrp="1"/>
          </p:cNvSpPr>
          <p:nvPr>
            <p:ph type="title"/>
          </p:nvPr>
        </p:nvSpPr>
        <p:spPr>
          <a:xfrm>
            <a:off x="457200" y="274638"/>
            <a:ext cx="8229600" cy="773112"/>
          </a:xfrm>
        </p:spPr>
        <p:txBody>
          <a:bodyPr/>
          <a:lstStyle/>
          <a:p>
            <a:pPr eaLnBrk="1" hangingPunct="1"/>
            <a:r>
              <a:rPr lang="en-US" b="1" dirty="0" smtClean="0"/>
              <a:t>Objektivat e Sesionit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35842" name="Marcador de Posição de Conteúdo 2"/>
          <p:cNvSpPr>
            <a:spLocks noGrp="1"/>
          </p:cNvSpPr>
          <p:nvPr>
            <p:ph idx="1"/>
          </p:nvPr>
        </p:nvSpPr>
        <p:spPr>
          <a:xfrm>
            <a:off x="457200" y="1965960"/>
            <a:ext cx="8229600" cy="4160203"/>
          </a:xfrm>
        </p:spPr>
        <p:txBody>
          <a:bodyPr/>
          <a:lstStyle/>
          <a:p>
            <a:pPr algn="just"/>
            <a:r>
              <a:rPr lang="sq-AL" dirty="0" smtClean="0"/>
              <a:t>Merrni në konsideratë dhe përdorimin e masave dhe mjeteve hetimore tradicionale sa herë që është e mundur – oficerët e policisë/prokurorët janë më të mësuar me të, nganjëherë mund t’i shërbejë qëllimit dhe të japë prova të mjaftueshme për hetimin e suksesshëm dhe procedimin penal</a:t>
            </a:r>
            <a:r>
              <a:rPr lang="en-GB" dirty="0" smtClean="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36866" name="TextBox 3"/>
          <p:cNvSpPr txBox="1">
            <a:spLocks noChangeArrowheads="1"/>
          </p:cNvSpPr>
          <p:nvPr/>
        </p:nvSpPr>
        <p:spPr bwMode="auto">
          <a:xfrm>
            <a:off x="3071813" y="4500563"/>
            <a:ext cx="2937022" cy="923330"/>
          </a:xfrm>
          <a:prstGeom prst="rect">
            <a:avLst/>
          </a:prstGeom>
          <a:noFill/>
          <a:ln w="9525">
            <a:noFill/>
            <a:miter lim="800000"/>
            <a:headEnd/>
            <a:tailEnd/>
          </a:ln>
        </p:spPr>
        <p:txBody>
          <a:bodyPr wrap="none">
            <a:spAutoFit/>
          </a:bodyPr>
          <a:lstStyle/>
          <a:p>
            <a:r>
              <a:rPr lang="en-GB" sz="5400" b="1" dirty="0" smtClean="0">
                <a:latin typeface="Calibri" pitchFamily="34" charset="0"/>
              </a:rPr>
              <a:t> P y e t j e</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1810871"/>
            <a:ext cx="8229600" cy="2832567"/>
          </a:xfrm>
        </p:spPr>
        <p:txBody>
          <a:bodyPr>
            <a:normAutofit/>
          </a:bodyPr>
          <a:lstStyle/>
          <a:p>
            <a:pPr eaLnBrk="1" hangingPunct="1">
              <a:defRPr/>
            </a:pPr>
            <a:r>
              <a:rPr lang="en-GB" sz="3600" b="1" dirty="0" smtClean="0"/>
              <a:t>Pjesa e Dytë</a:t>
            </a:r>
            <a:br>
              <a:rPr lang="en-GB" sz="3600" b="1" dirty="0" smtClean="0"/>
            </a:br>
            <a:r>
              <a:rPr lang="sq-AL" sz="3200" b="1" dirty="0" smtClean="0"/>
              <a:t>Mekanizmat e Përgjithshëm të Bashkëpunimit Ndërkombëtar</a:t>
            </a:r>
            <a:endParaRPr lang="en-GB" sz="3600" dirty="0" smtClean="0"/>
          </a:p>
        </p:txBody>
      </p:sp>
      <p:pic>
        <p:nvPicPr>
          <p:cNvPr id="38914" name="Picture 3"/>
          <p:cNvPicPr>
            <a:picLocks noGrp="1" noChangeAspect="1" noChangeArrowheads="1"/>
          </p:cNvPicPr>
          <p:nvPr>
            <p:ph sz="quarter" idx="4294967295"/>
          </p:nvPr>
        </p:nvPicPr>
        <p:blipFill>
          <a:blip r:embed="rId2"/>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descr="Rectangle: Click to edit Master text styles&#10;Second level&#10;Third level&#10;Fourth level&#10;Fifth level"/>
          <p:cNvSpPr>
            <a:spLocks noGrp="1" noChangeArrowheads="1"/>
          </p:cNvSpPr>
          <p:nvPr>
            <p:ph type="body" idx="4294967295"/>
          </p:nvPr>
        </p:nvSpPr>
        <p:spPr>
          <a:xfrm>
            <a:off x="457200" y="1341438"/>
            <a:ext cx="8229600" cy="5168900"/>
          </a:xfrm>
        </p:spPr>
        <p:txBody>
          <a:bodyPr/>
          <a:lstStyle/>
          <a:p>
            <a:pPr algn="just">
              <a:lnSpc>
                <a:spcPct val="90000"/>
              </a:lnSpc>
              <a:buFont typeface="Wingdings" pitchFamily="2" charset="2"/>
              <a:buNone/>
            </a:pPr>
            <a:r>
              <a:rPr lang="sq-AL" b="1" dirty="0" smtClean="0"/>
              <a:t>Konventa Evropiane për Ndihmën e Ndërsjellë në Çështjet Penale e Këshillit të Evropës, e vitit 1959</a:t>
            </a:r>
            <a:endParaRPr lang="en-GB" b="1" i="1" dirty="0" smtClean="0"/>
          </a:p>
          <a:p>
            <a:pPr algn="just">
              <a:lnSpc>
                <a:spcPct val="90000"/>
              </a:lnSpc>
            </a:pPr>
            <a:r>
              <a:rPr lang="en-GB" dirty="0" smtClean="0"/>
              <a:t>është sfondi i Konventës së Budapestit</a:t>
            </a:r>
          </a:p>
          <a:p>
            <a:pPr algn="just">
              <a:lnSpc>
                <a:spcPct val="90000"/>
              </a:lnSpc>
            </a:pPr>
            <a:r>
              <a:rPr lang="en-GB" dirty="0" smtClean="0"/>
              <a:t>Të gjitha Shtetet Anëtare të Këshillit të Evropës (me përjashtim të San Marinos) e kanë ratifikuar atë</a:t>
            </a:r>
          </a:p>
          <a:p>
            <a:pPr algn="just">
              <a:lnSpc>
                <a:spcPct val="90000"/>
              </a:lnSpc>
            </a:pPr>
            <a:r>
              <a:rPr lang="en-GB" dirty="0" smtClean="0"/>
              <a:t>Mes të gjitha Palëve të Konventës së Budapestit, e vetmja Palë jo-anëtare e Konventës së 1959s janë Shtetet e Bashkuara të Amerikës</a:t>
            </a:r>
          </a:p>
        </p:txBody>
      </p:sp>
      <p:sp>
        <p:nvSpPr>
          <p:cNvPr id="39938" name="Title 1"/>
          <p:cNvSpPr>
            <a:spLocks noGrp="1"/>
          </p:cNvSpPr>
          <p:nvPr>
            <p:ph type="title" idx="4294967295"/>
          </p:nvPr>
        </p:nvSpPr>
        <p:spPr>
          <a:xfrm>
            <a:off x="457200" y="274638"/>
            <a:ext cx="8229600" cy="773112"/>
          </a:xfrm>
        </p:spPr>
        <p:txBody>
          <a:bodyPr/>
          <a:lstStyle/>
          <a:p>
            <a:pPr eaLnBrk="1" hangingPunct="1"/>
            <a:r>
              <a:rPr lang="en-GB" b="1" dirty="0" smtClean="0"/>
              <a:t>Këshilli i Evropës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p:cNvSpPr>
          <p:nvPr>
            <p:ph type="body" idx="4294967295"/>
          </p:nvPr>
        </p:nvSpPr>
        <p:spPr>
          <a:xfrm>
            <a:off x="593725" y="2017713"/>
            <a:ext cx="8093075" cy="4459287"/>
          </a:xfrm>
        </p:spPr>
        <p:txBody>
          <a:bodyPr/>
          <a:lstStyle/>
          <a:p>
            <a:r>
              <a:rPr lang="en-GB" dirty="0" smtClean="0"/>
              <a:t>Një rrjet i pikave gjyqësore të kontaktit</a:t>
            </a:r>
          </a:p>
          <a:p>
            <a:pPr lvl="1"/>
            <a:r>
              <a:rPr lang="en-GB" dirty="0" smtClean="0"/>
              <a:t>Atlasi</a:t>
            </a:r>
          </a:p>
          <a:p>
            <a:pPr lvl="2"/>
            <a:r>
              <a:rPr lang="sq-AL" dirty="0" smtClean="0"/>
              <a:t>i lejon praktikantëve të identifikojnë menjëherë autoritetin lokal kompetent në secilin Shtet Anëtar për marrjen dhe ekzekutimin e kërkesës për ndihmë ligjore të ndërsjellë</a:t>
            </a:r>
            <a:endParaRPr lang="en-GB" b="1" dirty="0" smtClean="0"/>
          </a:p>
          <a:p>
            <a:r>
              <a:rPr lang="en-GB" dirty="0" smtClean="0"/>
              <a:t>Pikat e Kontaktit janë</a:t>
            </a:r>
          </a:p>
          <a:p>
            <a:pPr lvl="1"/>
            <a:r>
              <a:rPr lang="sq-AL" dirty="0" smtClean="0"/>
              <a:t>janë ndërmjetës aktivë me detyrën e lehtësimit të bashkëpunimit gjyqësor ndërmjet Shteteve Anëtare</a:t>
            </a:r>
            <a:endParaRPr lang="en-GB" dirty="0" smtClean="0"/>
          </a:p>
        </p:txBody>
      </p:sp>
      <p:sp>
        <p:nvSpPr>
          <p:cNvPr id="40962" name="Title 1"/>
          <p:cNvSpPr>
            <a:spLocks noGrp="1"/>
          </p:cNvSpPr>
          <p:nvPr>
            <p:ph type="title" idx="4294967295"/>
          </p:nvPr>
        </p:nvSpPr>
        <p:spPr>
          <a:xfrm>
            <a:off x="457200" y="274638"/>
            <a:ext cx="8229600" cy="1230312"/>
          </a:xfrm>
        </p:spPr>
        <p:txBody>
          <a:bodyPr/>
          <a:lstStyle/>
          <a:p>
            <a:pPr eaLnBrk="1" hangingPunct="1"/>
            <a:r>
              <a:rPr lang="en-GB" b="1" dirty="0" smtClean="0"/>
              <a:t>Rrjeti Gjyqësor Evropian në Cështjet Penale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descr="Rectangle: Click to edit Master text styles&#10;Second level&#10;Third level&#10;Fourth level&#10;Fifth level"/>
          <p:cNvSpPr>
            <a:spLocks noGrp="1" noChangeArrowheads="1"/>
          </p:cNvSpPr>
          <p:nvPr>
            <p:ph type="body" idx="4294967295"/>
          </p:nvPr>
        </p:nvSpPr>
        <p:spPr>
          <a:xfrm>
            <a:off x="233082" y="1433513"/>
            <a:ext cx="8683906" cy="5424487"/>
          </a:xfrm>
        </p:spPr>
        <p:txBody>
          <a:bodyPr/>
          <a:lstStyle/>
          <a:p>
            <a:pPr algn="just">
              <a:lnSpc>
                <a:spcPct val="90000"/>
              </a:lnSpc>
            </a:pPr>
            <a:r>
              <a:rPr lang="en-GB" sz="2400" dirty="0" smtClean="0"/>
              <a:t>Japin asistencë për anëtarët</a:t>
            </a:r>
          </a:p>
          <a:p>
            <a:pPr algn="just">
              <a:lnSpc>
                <a:spcPct val="90000"/>
              </a:lnSpc>
            </a:pPr>
            <a:r>
              <a:rPr lang="en-GB" sz="2400" dirty="0" smtClean="0"/>
              <a:t>Disponueshmërie permanente (24 orë në ditë, 7 ditë në javë)</a:t>
            </a:r>
          </a:p>
          <a:p>
            <a:pPr algn="just">
              <a:lnSpc>
                <a:spcPct val="90000"/>
              </a:lnSpc>
            </a:pPr>
            <a:r>
              <a:rPr lang="en-GB" sz="2400" dirty="0" smtClean="0"/>
              <a:t>Më shumë se 120 pika reference në të gjithë botën (Shtator 2011)</a:t>
            </a:r>
          </a:p>
          <a:p>
            <a:pPr lvl="1" algn="just">
              <a:lnSpc>
                <a:spcPct val="90000"/>
              </a:lnSpc>
            </a:pPr>
            <a:r>
              <a:rPr lang="en-GB" sz="2200" dirty="0" smtClean="0"/>
              <a:t>Miratoi shtrirjen e pikave të kontaktit 24/7 të Konventës së Budapestit</a:t>
            </a:r>
          </a:p>
          <a:p>
            <a:pPr lvl="1" algn="just">
              <a:lnSpc>
                <a:spcPct val="90000"/>
              </a:lnSpc>
            </a:pPr>
            <a:r>
              <a:rPr lang="en-GB" sz="2200" dirty="0" smtClean="0"/>
              <a:t>Disa palë të konventës emëruan të njëjtën pikë reference në Interpol – NCRP dhe gjithashtu në Rrjetin e Pikave të Kontaktit të G8</a:t>
            </a:r>
          </a:p>
          <a:p>
            <a:pPr lvl="1" algn="just">
              <a:lnSpc>
                <a:spcPct val="90000"/>
              </a:lnSpc>
            </a:pPr>
            <a:r>
              <a:rPr lang="en-GB" sz="2200" dirty="0" smtClean="0"/>
              <a:t>Pikat e Kontaktit të G8 u përfshinë në këtë rrjet</a:t>
            </a:r>
          </a:p>
          <a:p>
            <a:pPr algn="just">
              <a:lnSpc>
                <a:spcPct val="90000"/>
              </a:lnSpc>
            </a:pPr>
            <a:r>
              <a:rPr lang="en-GB" sz="2400" dirty="0" smtClean="0"/>
              <a:t>Objektivi</a:t>
            </a:r>
          </a:p>
          <a:p>
            <a:pPr lvl="1" algn="just">
              <a:lnSpc>
                <a:spcPct val="90000"/>
              </a:lnSpc>
            </a:pPr>
            <a:r>
              <a:rPr lang="en-US" sz="2400" dirty="0" smtClean="0"/>
              <a:t>M</a:t>
            </a:r>
            <a:r>
              <a:rPr lang="sq-AL" sz="2400" dirty="0" err="1" smtClean="0"/>
              <a:t>undësimi</a:t>
            </a:r>
            <a:r>
              <a:rPr lang="sq-AL" sz="2400" dirty="0" smtClean="0"/>
              <a:t> që policia të identifikojë menjëherë ekspertët në vendet e tjera </a:t>
            </a:r>
            <a:endParaRPr lang="en-US" sz="2400" dirty="0" smtClean="0"/>
          </a:p>
          <a:p>
            <a:pPr lvl="1" algn="just">
              <a:lnSpc>
                <a:spcPct val="90000"/>
              </a:lnSpc>
            </a:pPr>
            <a:r>
              <a:rPr lang="en-US" sz="2400" dirty="0" smtClean="0"/>
              <a:t>Marrja e ndihmës së menjëhershme </a:t>
            </a:r>
            <a:r>
              <a:rPr lang="sq-AL" sz="2400" dirty="0" smtClean="0"/>
              <a:t>në hetimet kompjuterike dhe mbledhjen e provave</a:t>
            </a:r>
            <a:endParaRPr lang="en-GB" sz="2200" dirty="0" smtClean="0"/>
          </a:p>
        </p:txBody>
      </p:sp>
      <p:sp>
        <p:nvSpPr>
          <p:cNvPr id="41986" name="Title 1"/>
          <p:cNvSpPr>
            <a:spLocks noGrp="1"/>
          </p:cNvSpPr>
          <p:nvPr>
            <p:ph type="title" idx="4294967295"/>
          </p:nvPr>
        </p:nvSpPr>
        <p:spPr>
          <a:xfrm>
            <a:off x="457200" y="171450"/>
            <a:ext cx="8229600" cy="1262063"/>
          </a:xfrm>
        </p:spPr>
        <p:txBody>
          <a:bodyPr/>
          <a:lstStyle/>
          <a:p>
            <a:pPr eaLnBrk="1" hangingPunct="1"/>
            <a:r>
              <a:rPr lang="en-US" b="1" dirty="0" smtClean="0"/>
              <a:t>Pikat Qendrore Kombëtare të Referencës së Interpolit </a:t>
            </a:r>
            <a:r>
              <a:rPr lang="en-GB" b="1" dirty="0" smtClean="0"/>
              <a:t>– NCRP</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5" name="Rectangle 3" descr="Rectangle: Click to edit Master text styles&#10;Second level&#10;Third level&#10;Fourth level&#10;Fifth level"/>
          <p:cNvSpPr>
            <a:spLocks noGrp="1" noChangeArrowheads="1"/>
          </p:cNvSpPr>
          <p:nvPr>
            <p:ph type="body" idx="4294967295"/>
          </p:nvPr>
        </p:nvSpPr>
        <p:spPr>
          <a:xfrm>
            <a:off x="457200" y="1433513"/>
            <a:ext cx="8229600" cy="5424487"/>
          </a:xfrm>
        </p:spPr>
        <p:txBody>
          <a:bodyPr/>
          <a:lstStyle/>
          <a:p>
            <a:pPr algn="just">
              <a:defRPr/>
            </a:pPr>
            <a:r>
              <a:rPr lang="en-US" sz="2400" dirty="0" smtClean="0"/>
              <a:t>T</a:t>
            </a:r>
            <a:r>
              <a:rPr lang="sq-AL" sz="2400" dirty="0" smtClean="0"/>
              <a:t>ë realizojë shkëmbimin e të dhënave dhe informacionit ndërmjet anëtarëve të saj dhe të ofrojë mbështetje teknike dhe </a:t>
            </a:r>
            <a:r>
              <a:rPr lang="sq-AL" sz="2400" dirty="0" err="1" smtClean="0"/>
              <a:t>operacionale</a:t>
            </a:r>
            <a:r>
              <a:rPr lang="en-US" sz="2400" dirty="0" smtClean="0"/>
              <a:t>.</a:t>
            </a:r>
          </a:p>
          <a:p>
            <a:pPr algn="just">
              <a:defRPr/>
            </a:pPr>
            <a:r>
              <a:rPr lang="en-US" sz="2400" dirty="0" smtClean="0"/>
              <a:t>Të garantojë </a:t>
            </a:r>
            <a:r>
              <a:rPr lang="sq-AL" sz="2400" dirty="0" smtClean="0"/>
              <a:t>se informacioni i zakonshëm policor mund të shkëmbehet sa më shpejt që të jetë e mundur</a:t>
            </a:r>
            <a:r>
              <a:rPr lang="en-GB" sz="2400" dirty="0" smtClean="0">
                <a:latin typeface="+mj-lt"/>
              </a:rPr>
              <a:t>.</a:t>
            </a:r>
          </a:p>
          <a:p>
            <a:pPr lvl="1">
              <a:defRPr/>
            </a:pPr>
            <a:r>
              <a:rPr lang="sq-AL" sz="2000" dirty="0" smtClean="0"/>
              <a:t>informacionin për terroristët e dyshuar, personat në kërkim, gjurmët e gishtërinjve, profilet e ADN-s</a:t>
            </a:r>
            <a:endParaRPr lang="en-GB" sz="2000" dirty="0" smtClean="0">
              <a:latin typeface="+mj-lt"/>
            </a:endParaRPr>
          </a:p>
          <a:p>
            <a:pPr lvl="1">
              <a:defRPr/>
            </a:pPr>
            <a:r>
              <a:rPr lang="sq-AL" sz="2000" dirty="0" smtClean="0"/>
              <a:t>dokumentet e udhëtimit të vjedhura ose të humbura, automjetet e vjedhura, veprat e artit të vjedhura</a:t>
            </a:r>
            <a:endParaRPr lang="en-US" sz="2000" dirty="0" smtClean="0"/>
          </a:p>
          <a:p>
            <a:pPr lvl="1">
              <a:defRPr/>
            </a:pPr>
            <a:r>
              <a:rPr lang="en-US" sz="2000" dirty="0" smtClean="0">
                <a:latin typeface="+mj-lt"/>
              </a:rPr>
              <a:t>Të tjera</a:t>
            </a:r>
            <a:endParaRPr lang="en-GB" sz="2000" dirty="0" smtClean="0">
              <a:latin typeface="+mj-lt"/>
            </a:endParaRPr>
          </a:p>
          <a:p>
            <a:pPr>
              <a:defRPr/>
            </a:pPr>
            <a:r>
              <a:rPr lang="en-GB" sz="2400" dirty="0" smtClean="0">
                <a:latin typeface="+mj-lt"/>
              </a:rPr>
              <a:t>Nuk mund të përdoret për të kërkuar me urgjencë.</a:t>
            </a:r>
          </a:p>
          <a:p>
            <a:pPr lvl="1">
              <a:defRPr/>
            </a:pPr>
            <a:r>
              <a:rPr lang="sq-AL" sz="2000" dirty="0" smtClean="0"/>
              <a:t>ruajtjen e të dhënave kompjuterike</a:t>
            </a:r>
            <a:endParaRPr lang="en-US" sz="2000" dirty="0" smtClean="0"/>
          </a:p>
          <a:p>
            <a:pPr lvl="1">
              <a:defRPr/>
            </a:pPr>
            <a:r>
              <a:rPr lang="sq-AL" sz="2000" dirty="0" smtClean="0"/>
              <a:t>ruajtjen e të dhënave të trafikut</a:t>
            </a:r>
            <a:endParaRPr lang="en-US" sz="2000" dirty="0" smtClean="0"/>
          </a:p>
          <a:p>
            <a:pPr lvl="1">
              <a:defRPr/>
            </a:pPr>
            <a:r>
              <a:rPr lang="sq-AL" sz="2000" dirty="0" smtClean="0"/>
              <a:t>ndonjë lloj tjetër masë për marrjen ose ruajtjen e provave</a:t>
            </a:r>
            <a:endParaRPr lang="en-GB" sz="2000" dirty="0">
              <a:latin typeface="+mj-lt"/>
            </a:endParaRPr>
          </a:p>
        </p:txBody>
      </p:sp>
      <p:sp>
        <p:nvSpPr>
          <p:cNvPr id="43010" name="Title 1"/>
          <p:cNvSpPr>
            <a:spLocks noGrp="1"/>
          </p:cNvSpPr>
          <p:nvPr>
            <p:ph type="title" idx="4294967295"/>
          </p:nvPr>
        </p:nvSpPr>
        <p:spPr>
          <a:xfrm>
            <a:off x="457200" y="171450"/>
            <a:ext cx="8229600" cy="1262063"/>
          </a:xfrm>
        </p:spPr>
        <p:txBody>
          <a:bodyPr/>
          <a:lstStyle/>
          <a:p>
            <a:pPr eaLnBrk="1" hangingPunct="1"/>
            <a:r>
              <a:rPr lang="en-GB" b="1" smtClean="0"/>
              <a:t>NCRP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44034" name="TextBox 3"/>
          <p:cNvSpPr txBox="1">
            <a:spLocks noChangeArrowheads="1"/>
          </p:cNvSpPr>
          <p:nvPr/>
        </p:nvSpPr>
        <p:spPr bwMode="auto">
          <a:xfrm>
            <a:off x="3071813" y="4500563"/>
            <a:ext cx="2937022" cy="923330"/>
          </a:xfrm>
          <a:prstGeom prst="rect">
            <a:avLst/>
          </a:prstGeom>
          <a:noFill/>
          <a:ln w="9525">
            <a:noFill/>
            <a:miter lim="800000"/>
            <a:headEnd/>
            <a:tailEnd/>
          </a:ln>
        </p:spPr>
        <p:txBody>
          <a:bodyPr wrap="none">
            <a:spAutoFit/>
          </a:bodyPr>
          <a:lstStyle/>
          <a:p>
            <a:r>
              <a:rPr lang="en-GB" sz="5400" b="1" dirty="0" smtClean="0">
                <a:latin typeface="Calibri" pitchFamily="34" charset="0"/>
              </a:rPr>
              <a:t> P y e t j e</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15913" y="2374900"/>
            <a:ext cx="8432800" cy="1530350"/>
          </a:xfrm>
        </p:spPr>
        <p:txBody>
          <a:bodyPr>
            <a:normAutofit fontScale="90000"/>
          </a:bodyPr>
          <a:lstStyle/>
          <a:p>
            <a:pPr eaLnBrk="1" hangingPunct="1">
              <a:defRPr/>
            </a:pPr>
            <a:r>
              <a:rPr lang="en-GB" sz="4000" b="1" dirty="0" smtClean="0"/>
              <a:t>Pjesa e Tretë</a:t>
            </a:r>
            <a:br>
              <a:rPr lang="en-GB" sz="4000" b="1" dirty="0" smtClean="0"/>
            </a:br>
            <a:r>
              <a:rPr lang="sq-AL" sz="3600" b="1" dirty="0" smtClean="0"/>
              <a:t>Mekanizmat e Bashkëpunimit Ndërkombëtar të Konventës së Budapestit për Krimin Kibernetik</a:t>
            </a:r>
            <a:endParaRPr lang="en-GB" sz="4000" b="1" dirty="0" smtClean="0"/>
          </a:p>
        </p:txBody>
      </p:sp>
      <p:pic>
        <p:nvPicPr>
          <p:cNvPr id="46082" name="Picture 3"/>
          <p:cNvPicPr>
            <a:picLocks noGrp="1" noChangeAspect="1" noChangeArrowheads="1"/>
          </p:cNvPicPr>
          <p:nvPr>
            <p:ph sz="quarter" idx="4294967295"/>
          </p:nvPr>
        </p:nvPicPr>
        <p:blipFill>
          <a:blip r:embed="rId2"/>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3" descr="Rectangle: Click to edit Master text styles&#10;Second level&#10;Third level&#10;Fourth level&#10;Fifth level"/>
          <p:cNvSpPr>
            <a:spLocks noGrp="1" noChangeArrowheads="1"/>
          </p:cNvSpPr>
          <p:nvPr>
            <p:ph type="body" idx="4294967295"/>
          </p:nvPr>
        </p:nvSpPr>
        <p:spPr>
          <a:xfrm>
            <a:off x="457200" y="2061881"/>
            <a:ext cx="8229600" cy="4462743"/>
          </a:xfrm>
        </p:spPr>
        <p:txBody>
          <a:bodyPr/>
          <a:lstStyle/>
          <a:p>
            <a:pPr algn="just">
              <a:lnSpc>
                <a:spcPct val="90000"/>
              </a:lnSpc>
            </a:pPr>
            <a:r>
              <a:rPr lang="en-US" sz="2800" dirty="0" smtClean="0"/>
              <a:t>A</a:t>
            </a:r>
            <a:r>
              <a:rPr lang="sq-AL" sz="2800" dirty="0" err="1" smtClean="0"/>
              <a:t>utoritetet</a:t>
            </a:r>
            <a:r>
              <a:rPr lang="sq-AL" sz="2800" dirty="0" smtClean="0"/>
              <a:t> e një Pale, gjatë një hetimi ndërkombëtar penal, zbulojnë se një pjesë e informacionit që kanë marrë duhet t’i përcillet autoriteteve të një Shteti tjetër</a:t>
            </a:r>
            <a:r>
              <a:rPr lang="en-US" sz="2800" dirty="0" smtClean="0"/>
              <a:t>.</a:t>
            </a:r>
          </a:p>
          <a:p>
            <a:pPr algn="just">
              <a:lnSpc>
                <a:spcPct val="90000"/>
              </a:lnSpc>
            </a:pPr>
            <a:r>
              <a:rPr lang="sq-AL" sz="2800" dirty="0" smtClean="0"/>
              <a:t>Kjo mund të bëhet nëse informacioni duket të jetë i dobishëm ose i nevojshëm për të filluar një hetim në lidhje me një vepër penale në kuadër të Konventës</a:t>
            </a:r>
            <a:r>
              <a:rPr lang="en-US" sz="2800" dirty="0" smtClean="0"/>
              <a:t>.</a:t>
            </a:r>
            <a:r>
              <a:rPr lang="en-GB" sz="2800" dirty="0" smtClean="0"/>
              <a:t> </a:t>
            </a:r>
          </a:p>
          <a:p>
            <a:pPr algn="just">
              <a:lnSpc>
                <a:spcPct val="90000"/>
              </a:lnSpc>
            </a:pPr>
            <a:r>
              <a:rPr lang="en-GB" sz="2800" dirty="0" smtClean="0"/>
              <a:t>Në përputhje me Nenin 26, 2, ky dërgim informacioni mund të realizohen në disa kushte, kryesisht të konfidencialitetit.</a:t>
            </a:r>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GB" sz="4000" b="1" dirty="0" smtClean="0"/>
              <a:t>Neni 26</a:t>
            </a:r>
            <a:br>
              <a:rPr lang="en-GB" sz="4000" b="1" dirty="0" smtClean="0"/>
            </a:br>
            <a:r>
              <a:rPr lang="en-GB" sz="4000" b="1" dirty="0" smtClean="0"/>
              <a:t>Informacioni Spontan</a:t>
            </a:r>
            <a:endParaRPr lang="en-GB" sz="4000" b="1" dirty="0" smtClean="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a:xfrm>
            <a:off x="457200" y="274638"/>
            <a:ext cx="8229600" cy="754062"/>
          </a:xfrm>
        </p:spPr>
        <p:txBody>
          <a:bodyPr/>
          <a:lstStyle/>
          <a:p>
            <a:pPr eaLnBrk="1" hangingPunct="1"/>
            <a:r>
              <a:rPr lang="en-GB" b="1" dirty="0" smtClean="0"/>
              <a:t>Axhenda</a:t>
            </a:r>
          </a:p>
        </p:txBody>
      </p:sp>
      <p:sp>
        <p:nvSpPr>
          <p:cNvPr id="3" name="Content Placeholder 2"/>
          <p:cNvSpPr>
            <a:spLocks noGrp="1"/>
          </p:cNvSpPr>
          <p:nvPr>
            <p:ph idx="4294967295"/>
          </p:nvPr>
        </p:nvSpPr>
        <p:spPr>
          <a:xfrm>
            <a:off x="457200" y="1028700"/>
            <a:ext cx="8513763" cy="5494338"/>
          </a:xfrm>
        </p:spPr>
        <p:txBody>
          <a:bodyPr>
            <a:normAutofit fontScale="85000" lnSpcReduction="20000"/>
          </a:bodyPr>
          <a:lstStyle/>
          <a:p>
            <a:pPr marL="0" indent="0" eaLnBrk="1" hangingPunct="1">
              <a:lnSpc>
                <a:spcPct val="80000"/>
              </a:lnSpc>
              <a:defRPr/>
            </a:pPr>
            <a:endParaRPr lang="en-GB" sz="2800" b="1" dirty="0" smtClean="0"/>
          </a:p>
          <a:p>
            <a:pPr marL="0" indent="0" eaLnBrk="1" hangingPunct="1">
              <a:lnSpc>
                <a:spcPct val="120000"/>
              </a:lnSpc>
              <a:buFont typeface="Arial" charset="0"/>
              <a:buNone/>
              <a:defRPr/>
            </a:pPr>
            <a:r>
              <a:rPr lang="sq-AL" sz="2800" b="1" dirty="0" smtClean="0"/>
              <a:t>Pjesa e Parë</a:t>
            </a:r>
          </a:p>
          <a:p>
            <a:pPr marL="0" indent="0" eaLnBrk="1" hangingPunct="1">
              <a:lnSpc>
                <a:spcPct val="120000"/>
              </a:lnSpc>
              <a:buFont typeface="Arial" charset="0"/>
              <a:buNone/>
              <a:defRPr/>
            </a:pPr>
            <a:r>
              <a:rPr lang="sq-AL" sz="2800" dirty="0" smtClean="0"/>
              <a:t>	Nevoja për bashkëpunim ndërkombëtar në çështje konkrete</a:t>
            </a:r>
          </a:p>
          <a:p>
            <a:pPr marL="0" indent="0" eaLnBrk="1" hangingPunct="1">
              <a:lnSpc>
                <a:spcPct val="120000"/>
              </a:lnSpc>
              <a:buFont typeface="Arial" charset="0"/>
              <a:buNone/>
              <a:defRPr/>
            </a:pPr>
            <a:r>
              <a:rPr lang="sq-AL" sz="2800" b="1" dirty="0" smtClean="0"/>
              <a:t>Pjesa e Dytë</a:t>
            </a:r>
          </a:p>
          <a:p>
            <a:pPr marL="0" indent="0" eaLnBrk="1" hangingPunct="1">
              <a:lnSpc>
                <a:spcPct val="120000"/>
              </a:lnSpc>
              <a:buFont typeface="Arial" charset="0"/>
              <a:buNone/>
              <a:defRPr/>
            </a:pPr>
            <a:r>
              <a:rPr lang="sq-AL" sz="2800" dirty="0" smtClean="0"/>
              <a:t>	Mekanizmat e Përgjithshëm të Bashkëpunimit Ndërkombëtar</a:t>
            </a:r>
          </a:p>
          <a:p>
            <a:pPr marL="0" indent="0" eaLnBrk="1" hangingPunct="1">
              <a:lnSpc>
                <a:spcPct val="120000"/>
              </a:lnSpc>
              <a:buFont typeface="Arial" charset="0"/>
              <a:buNone/>
              <a:defRPr/>
            </a:pPr>
            <a:r>
              <a:rPr lang="sq-AL" sz="2800" b="1" dirty="0" smtClean="0"/>
              <a:t>Pjesa e Tretë </a:t>
            </a:r>
          </a:p>
          <a:p>
            <a:pPr marL="0" indent="0" eaLnBrk="1" hangingPunct="1">
              <a:lnSpc>
                <a:spcPct val="120000"/>
              </a:lnSpc>
              <a:buFont typeface="Arial" charset="0"/>
              <a:buNone/>
              <a:defRPr/>
            </a:pPr>
            <a:r>
              <a:rPr lang="sq-AL" sz="2800" dirty="0" smtClean="0"/>
              <a:t>	Mekanizmat e Bashkëpunimit Ndërkombëtar të “Konventës së Budapestit për Krimin </a:t>
            </a:r>
            <a:r>
              <a:rPr lang="sq-AL" sz="2800" dirty="0" err="1" smtClean="0"/>
              <a:t>Kibernetik</a:t>
            </a:r>
            <a:r>
              <a:rPr lang="sq-AL" sz="2800" dirty="0" smtClean="0"/>
              <a:t>”</a:t>
            </a:r>
          </a:p>
          <a:p>
            <a:pPr marL="0" indent="0" eaLnBrk="1" hangingPunct="1">
              <a:lnSpc>
                <a:spcPct val="120000"/>
              </a:lnSpc>
              <a:buFont typeface="Arial" charset="0"/>
              <a:buNone/>
              <a:defRPr/>
            </a:pPr>
            <a:r>
              <a:rPr lang="sq-AL" sz="2800" b="1" dirty="0" smtClean="0"/>
              <a:t>Pjesa e Katërt</a:t>
            </a:r>
          </a:p>
          <a:p>
            <a:pPr marL="0" indent="0" eaLnBrk="1" hangingPunct="1">
              <a:lnSpc>
                <a:spcPct val="120000"/>
              </a:lnSpc>
              <a:buNone/>
              <a:defRPr/>
            </a:pPr>
            <a:r>
              <a:rPr lang="sq-AL" sz="2800" dirty="0" smtClean="0"/>
              <a:t>	Nevoja për bashkëpunim ndërkombëtar në çështje konkrete – çështja në diskutim</a:t>
            </a:r>
          </a:p>
          <a:p>
            <a:pPr marL="0" indent="0" eaLnBrk="1" hangingPunct="1">
              <a:lnSpc>
                <a:spcPct val="120000"/>
              </a:lnSpc>
              <a:buFont typeface="Arial" charset="0"/>
              <a:buNone/>
              <a:defRPr/>
            </a:pPr>
            <a:r>
              <a:rPr lang="sq-AL" sz="2800" b="1" dirty="0" smtClean="0"/>
              <a:t>Pjesa e Pestë</a:t>
            </a:r>
          </a:p>
          <a:p>
            <a:pPr marL="0" indent="0" eaLnBrk="1" hangingPunct="1">
              <a:lnSpc>
                <a:spcPct val="120000"/>
              </a:lnSpc>
              <a:buFont typeface="Arial" charset="0"/>
              <a:buNone/>
              <a:defRPr/>
            </a:pPr>
            <a:r>
              <a:rPr lang="sq-AL" sz="2800" dirty="0" smtClean="0"/>
              <a:t>	Përmbledhje</a:t>
            </a:r>
            <a:endParaRPr lang="sq-AL" sz="2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3" descr="Rectangle: Click to edit Master text styles&#10;Second level&#10;Third level&#10;Fourth level&#10;Fifth level"/>
          <p:cNvSpPr>
            <a:spLocks noGrp="1" noChangeArrowheads="1"/>
          </p:cNvSpPr>
          <p:nvPr>
            <p:ph type="body" idx="4294967295"/>
          </p:nvPr>
        </p:nvSpPr>
        <p:spPr>
          <a:xfrm>
            <a:off x="457200" y="1225550"/>
            <a:ext cx="8229600" cy="5448300"/>
          </a:xfrm>
        </p:spPr>
        <p:txBody>
          <a:bodyPr/>
          <a:lstStyle/>
          <a:p>
            <a:pPr algn="just">
              <a:lnSpc>
                <a:spcPct val="90000"/>
              </a:lnSpc>
            </a:pPr>
            <a:r>
              <a:rPr lang="en-US" sz="2800" dirty="0" smtClean="0"/>
              <a:t>R</a:t>
            </a:r>
            <a:r>
              <a:rPr lang="sq-AL" sz="2800" dirty="0" err="1" smtClean="0"/>
              <a:t>uajtj</a:t>
            </a:r>
            <a:r>
              <a:rPr lang="en-US" sz="2800" dirty="0" smtClean="0"/>
              <a:t>a</a:t>
            </a:r>
            <a:r>
              <a:rPr lang="sq-AL" sz="2800" dirty="0" smtClean="0"/>
              <a:t> e përshpejtuar </a:t>
            </a:r>
            <a:r>
              <a:rPr lang="en-US" sz="2800" dirty="0" smtClean="0"/>
              <a:t>e </a:t>
            </a:r>
            <a:r>
              <a:rPr lang="sq-AL" sz="2800" dirty="0" smtClean="0"/>
              <a:t>të dhënave të </a:t>
            </a:r>
            <a:r>
              <a:rPr lang="sq-AL" sz="2800" dirty="0" err="1" smtClean="0"/>
              <a:t>memorizuara</a:t>
            </a:r>
            <a:r>
              <a:rPr lang="sq-AL" sz="2800" dirty="0" smtClean="0"/>
              <a:t> në një sistem kompjuterik</a:t>
            </a:r>
            <a:endParaRPr lang="en-US" sz="2800" dirty="0" smtClean="0"/>
          </a:p>
          <a:p>
            <a:pPr algn="just">
              <a:lnSpc>
                <a:spcPct val="90000"/>
              </a:lnSpc>
            </a:pPr>
            <a:r>
              <a:rPr lang="en-US" sz="2800" dirty="0" smtClean="0"/>
              <a:t>K</a:t>
            </a:r>
            <a:r>
              <a:rPr lang="sq-AL" sz="2800" dirty="0" err="1" smtClean="0"/>
              <a:t>uadër</a:t>
            </a:r>
            <a:r>
              <a:rPr lang="sq-AL" sz="2800" dirty="0" smtClean="0"/>
              <a:t> paralel ndaj dispozitës së brendshme </a:t>
            </a:r>
            <a:endParaRPr lang="en-US" sz="2800" dirty="0" smtClean="0"/>
          </a:p>
          <a:p>
            <a:pPr algn="just">
              <a:lnSpc>
                <a:spcPct val="90000"/>
              </a:lnSpc>
            </a:pPr>
            <a:r>
              <a:rPr lang="sq-AL" sz="2400" dirty="0" smtClean="0"/>
              <a:t>i lejon një Pale </a:t>
            </a:r>
            <a:r>
              <a:rPr lang="sq-AL" sz="2400" dirty="0" err="1" smtClean="0"/>
              <a:t>Kontraktore</a:t>
            </a:r>
            <a:r>
              <a:rPr lang="sq-AL" sz="2400" dirty="0" smtClean="0"/>
              <a:t> të kërkojë nga një Palë tjetër ruajtjen e përshpejtuar të të dhënave</a:t>
            </a:r>
            <a:endParaRPr lang="en-GB" sz="2400" dirty="0" smtClean="0"/>
          </a:p>
          <a:p>
            <a:pPr lvl="1" algn="just">
              <a:lnSpc>
                <a:spcPct val="90000"/>
              </a:lnSpc>
            </a:pPr>
            <a:r>
              <a:rPr lang="sq-AL" sz="2400" dirty="0" smtClean="0"/>
              <a:t>nëse në të njëjtën kohë ajo shpreh synimin e saj për të bërë një kërkesë zyrtare për ndihmë për një kontroll, ose një sekuestrim ose një masë të ngjashme</a:t>
            </a:r>
            <a:r>
              <a:rPr lang="en-GB" sz="2400" dirty="0" smtClean="0"/>
              <a:t> </a:t>
            </a:r>
          </a:p>
          <a:p>
            <a:pPr algn="just">
              <a:lnSpc>
                <a:spcPct val="90000"/>
              </a:lnSpc>
            </a:pPr>
            <a:r>
              <a:rPr lang="sq-AL" sz="2800" dirty="0" smtClean="0"/>
              <a:t>pala e kërkuar duhet të veprojë si të jetë e nevojshme, me të gjithë zellin e duhur, për të ruajtur të dhënat e kërkuara, në përputhje me ligjin e saj të brendshëm</a:t>
            </a:r>
            <a:endParaRPr lang="en-GB" sz="2800" dirty="0" smtClean="0"/>
          </a:p>
          <a:p>
            <a:pPr algn="just">
              <a:lnSpc>
                <a:spcPct val="90000"/>
              </a:lnSpc>
            </a:pPr>
            <a:r>
              <a:rPr lang="sq-AL" sz="2800" dirty="0" smtClean="0"/>
              <a:t>kriminaliteti i dyfishtë nuk mund të kërkohet nga pala e kërkuar, si një kusht i </a:t>
            </a:r>
            <a:r>
              <a:rPr lang="en-US" sz="2800" dirty="0" smtClean="0"/>
              <a:t>mbrojtjes</a:t>
            </a:r>
            <a:r>
              <a:rPr lang="sq-AL" sz="2800" dirty="0" smtClean="0"/>
              <a:t> së të dhënave</a:t>
            </a:r>
            <a:endParaRPr lang="en-GB" sz="2800" dirty="0" smtClean="0"/>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GB" b="1" dirty="0" smtClean="0"/>
              <a:t>Neni 29</a:t>
            </a:r>
            <a:endParaRPr lang="en-GB" b="1" dirty="0" smtClean="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descr="Rectangle: Click to edit Master text styles&#10;Second level&#10;Third level&#10;Fourth level&#10;Fifth level"/>
          <p:cNvSpPr>
            <a:spLocks noGrp="1" noChangeArrowheads="1"/>
          </p:cNvSpPr>
          <p:nvPr>
            <p:ph type="body" idx="4294967295"/>
          </p:nvPr>
        </p:nvSpPr>
        <p:spPr>
          <a:xfrm>
            <a:off x="457200" y="1183341"/>
            <a:ext cx="8396288" cy="5450541"/>
          </a:xfrm>
        </p:spPr>
        <p:txBody>
          <a:bodyPr/>
          <a:lstStyle/>
          <a:p>
            <a:pPr algn="just">
              <a:lnSpc>
                <a:spcPct val="90000"/>
              </a:lnSpc>
            </a:pPr>
            <a:r>
              <a:rPr lang="en-GB" sz="2800" dirty="0" smtClean="0"/>
              <a:t>Një instrument i ri i bashkëpunimit ndërkombëtar</a:t>
            </a:r>
          </a:p>
          <a:p>
            <a:pPr algn="just">
              <a:lnSpc>
                <a:spcPct val="90000"/>
              </a:lnSpc>
            </a:pPr>
            <a:r>
              <a:rPr lang="en-GB" sz="2800" dirty="0" smtClean="0"/>
              <a:t>Specifika e mjedisit dixhital – nevoja </a:t>
            </a:r>
            <a:r>
              <a:rPr lang="sq-AL" sz="2800" dirty="0" smtClean="0"/>
              <a:t>për të ruajtur diçka që në pak momente mund të zhduket </a:t>
            </a:r>
            <a:r>
              <a:rPr lang="sq-AL" sz="2800" dirty="0" err="1" smtClean="0"/>
              <a:t>plotësish</a:t>
            </a:r>
            <a:r>
              <a:rPr lang="en-US" sz="2800" dirty="0" smtClean="0"/>
              <a:t>t</a:t>
            </a:r>
            <a:endParaRPr lang="en-GB" sz="2800" dirty="0" smtClean="0"/>
          </a:p>
          <a:p>
            <a:pPr algn="just">
              <a:lnSpc>
                <a:spcPct val="90000"/>
              </a:lnSpc>
            </a:pPr>
            <a:r>
              <a:rPr lang="sq-AL" sz="2800" dirty="0" smtClean="0"/>
              <a:t>vetëm një masë ruajtjeje, për arsye urgjente dhe nuk nënkupton automatikisht zbulim të të dhënave të ruajtura</a:t>
            </a:r>
            <a:endParaRPr lang="en-GB" sz="2800" dirty="0" smtClean="0"/>
          </a:p>
          <a:p>
            <a:pPr lvl="1" algn="just">
              <a:lnSpc>
                <a:spcPct val="90000"/>
              </a:lnSpc>
            </a:pPr>
            <a:r>
              <a:rPr lang="sq-AL" sz="2400" dirty="0" smtClean="0"/>
              <a:t>në rastet ku lejohet një zbulim i të dhënave, ka rregulla shumë të ngushta të cilat e lejojnë atë, sidomos nëse të dhënat nuk janë thjesht të dhëna trafiku</a:t>
            </a:r>
            <a:endParaRPr lang="en-GB" sz="2400" dirty="0" smtClean="0"/>
          </a:p>
          <a:p>
            <a:pPr algn="just">
              <a:lnSpc>
                <a:spcPct val="90000"/>
              </a:lnSpc>
            </a:pPr>
            <a:r>
              <a:rPr lang="sq-AL" sz="2800" dirty="0" smtClean="0"/>
              <a:t>Në </a:t>
            </a:r>
            <a:r>
              <a:rPr lang="en-US" sz="2800" dirty="0" smtClean="0"/>
              <a:t>cështje</a:t>
            </a:r>
            <a:r>
              <a:rPr lang="sq-AL" sz="2800" dirty="0" smtClean="0"/>
              <a:t> praktik</a:t>
            </a:r>
            <a:r>
              <a:rPr lang="en-US" sz="2800" dirty="0" smtClean="0"/>
              <a:t>e</a:t>
            </a:r>
            <a:r>
              <a:rPr lang="sq-AL" sz="2800" dirty="0" smtClean="0"/>
              <a:t>, një ruajtje e përshpejtuar e të dhënave mund të realizohet dhe pastaj më vonë, mund të rezultojë se ka arsye për të mos i zbuluar të dhënat palës që i kërkon ato</a:t>
            </a:r>
            <a:endParaRPr lang="en-GB" sz="2800" dirty="0" smtClean="0"/>
          </a:p>
        </p:txBody>
      </p:sp>
      <p:sp>
        <p:nvSpPr>
          <p:cNvPr id="3" name="Title 1"/>
          <p:cNvSpPr>
            <a:spLocks noGrp="1"/>
          </p:cNvSpPr>
          <p:nvPr>
            <p:ph type="title" idx="4294967295"/>
          </p:nvPr>
        </p:nvSpPr>
        <p:spPr>
          <a:xfrm>
            <a:off x="457200" y="274638"/>
            <a:ext cx="8229600" cy="603903"/>
          </a:xfrm>
        </p:spPr>
        <p:txBody>
          <a:bodyPr/>
          <a:lstStyle/>
          <a:p>
            <a:pPr>
              <a:lnSpc>
                <a:spcPct val="90000"/>
              </a:lnSpc>
              <a:defRPr/>
            </a:pPr>
            <a:r>
              <a:rPr lang="en-GB" b="1" dirty="0" smtClean="0"/>
              <a:t>Neni 29</a:t>
            </a:r>
            <a:endParaRPr lang="en-GB" b="1" dirty="0" smtClean="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3" descr="Rectangle: Click to edit Master text styles&#10;Second level&#10;Third level&#10;Fourth level&#10;Fifth level"/>
          <p:cNvSpPr>
            <a:spLocks noGrp="1" noChangeArrowheads="1"/>
          </p:cNvSpPr>
          <p:nvPr>
            <p:ph type="body" idx="4294967295"/>
          </p:nvPr>
        </p:nvSpPr>
        <p:spPr>
          <a:xfrm>
            <a:off x="457200" y="1404938"/>
            <a:ext cx="8229600" cy="4721225"/>
          </a:xfrm>
        </p:spPr>
        <p:txBody>
          <a:bodyPr/>
          <a:lstStyle/>
          <a:p>
            <a:pPr algn="just">
              <a:lnSpc>
                <a:spcPct val="90000"/>
              </a:lnSpc>
            </a:pPr>
            <a:r>
              <a:rPr lang="en-GB" sz="3600" dirty="0" smtClean="0"/>
              <a:t>Zbulimi i të dhënave të trafikut</a:t>
            </a:r>
          </a:p>
          <a:p>
            <a:pPr algn="just">
              <a:lnSpc>
                <a:spcPct val="90000"/>
              </a:lnSpc>
            </a:pPr>
            <a:r>
              <a:rPr lang="sq-AL" sz="3600" dirty="0" smtClean="0"/>
              <a:t>Nuk ka rregulla specifike për një zbulim të përshpejtuar të të dhënave</a:t>
            </a:r>
            <a:endParaRPr lang="en-US" sz="3600" dirty="0" smtClean="0"/>
          </a:p>
          <a:p>
            <a:pPr algn="just">
              <a:lnSpc>
                <a:spcPct val="90000"/>
              </a:lnSpc>
            </a:pPr>
            <a:r>
              <a:rPr lang="sq-AL" dirty="0" smtClean="0"/>
              <a:t>sepse nuk ka rregulla specifike për zbulimin e përshpejtuar në nivel kombëtar, në kapitullin e rregullave procedurale</a:t>
            </a:r>
            <a:endParaRPr lang="en-GB" sz="3200" dirty="0" smtClean="0">
              <a:ea typeface="ＭＳ Ｐゴシック" pitchFamily="34" charset="-128"/>
            </a:endParaRPr>
          </a:p>
          <a:p>
            <a:pPr lvl="1" algn="just">
              <a:lnSpc>
                <a:spcPct val="90000"/>
              </a:lnSpc>
            </a:pPr>
            <a:r>
              <a:rPr lang="en-GB" sz="3200" dirty="0" smtClean="0">
                <a:ea typeface="ＭＳ Ｐゴシック" pitchFamily="34" charset="-128"/>
              </a:rPr>
              <a:t>Regullat procedurale, në nivel kombëtar, mund të përdoren në nivelin e bashkëpunimit ndërkombëtar</a:t>
            </a:r>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GB" sz="4000" b="1" dirty="0" smtClean="0"/>
              <a:t>Neni 30</a:t>
            </a:r>
            <a:endParaRPr lang="en-GB" sz="4000" b="1" dirty="0" smtClean="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Marcador de Posição de Conteúdo 2"/>
          <p:cNvSpPr>
            <a:spLocks noGrp="1"/>
          </p:cNvSpPr>
          <p:nvPr>
            <p:ph idx="4294967295"/>
          </p:nvPr>
        </p:nvSpPr>
        <p:spPr>
          <a:xfrm>
            <a:off x="457200" y="1524000"/>
            <a:ext cx="8229600" cy="4805082"/>
          </a:xfrm>
        </p:spPr>
        <p:txBody>
          <a:bodyPr/>
          <a:lstStyle/>
          <a:p>
            <a:pPr marL="0" indent="0" algn="just">
              <a:buNone/>
            </a:pPr>
            <a:r>
              <a:rPr lang="en-US" b="1" dirty="0" smtClean="0"/>
              <a:t>N</a:t>
            </a:r>
            <a:r>
              <a:rPr lang="sq-AL" b="1" dirty="0" err="1" smtClean="0"/>
              <a:t>dihm</a:t>
            </a:r>
            <a:r>
              <a:rPr lang="en-US" b="1" dirty="0" smtClean="0"/>
              <a:t>a</a:t>
            </a:r>
            <a:r>
              <a:rPr lang="sq-AL" b="1" dirty="0" smtClean="0"/>
              <a:t> reciproke në lidhje me hyrjen tek të dhënat e ruajtura kompjuterike</a:t>
            </a:r>
            <a:endParaRPr lang="pt-PT" b="1" dirty="0" smtClean="0"/>
          </a:p>
          <a:p>
            <a:pPr marL="0" indent="0"/>
            <a:r>
              <a:rPr lang="en-GB" dirty="0" smtClean="0"/>
              <a:t> Kërkesë për një Shtet tjetër për kontrollin ose sekuestrimin (dhe zbulimin) e të dhënave të ruajtura në një sistem kompjuterik</a:t>
            </a:r>
          </a:p>
          <a:p>
            <a:pPr marL="630238" lvl="1" indent="-269875"/>
            <a:r>
              <a:rPr lang="en-GB" dirty="0" smtClean="0"/>
              <a:t>Me vendndodhje brenda territorit të Shtetit të Kërkuar</a:t>
            </a:r>
          </a:p>
          <a:p>
            <a:pPr marL="630238" lvl="1" indent="-269875"/>
            <a:r>
              <a:rPr lang="en-GB" dirty="0" smtClean="0"/>
              <a:t>Duke përfshirë të dhëna që janë ruajtur në përputhje me Nenin 29</a:t>
            </a:r>
            <a:endParaRPr lang="pt-PT" dirty="0" smtClean="0"/>
          </a:p>
          <a:p>
            <a:pPr marL="0" indent="0"/>
            <a:endParaRPr lang="en-GB" dirty="0" smtClean="0"/>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GB" b="1" dirty="0" smtClean="0"/>
              <a:t>Neni 31</a:t>
            </a:r>
            <a:endParaRPr lang="en-GB" b="1" dirty="0" smtClean="0">
              <a:effectLst>
                <a:outerShdw blurRad="38100" dist="38100" dir="2700000" algn="tl">
                  <a:srgbClr val="C0C0C0"/>
                </a:outerShdw>
              </a:effectLs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descr="Rectangle: Click to edit Master text styles&#10;Second level&#10;Third level&#10;Fourth level&#10;Fifth level"/>
          <p:cNvSpPr>
            <a:spLocks noGrp="1" noChangeArrowheads="1"/>
          </p:cNvSpPr>
          <p:nvPr>
            <p:ph type="body" idx="4294967295"/>
          </p:nvPr>
        </p:nvSpPr>
        <p:spPr>
          <a:xfrm>
            <a:off x="457200" y="1600200"/>
            <a:ext cx="8229600" cy="4979894"/>
          </a:xfrm>
        </p:spPr>
        <p:txBody>
          <a:bodyPr/>
          <a:lstStyle/>
          <a:p>
            <a:pPr algn="just">
              <a:lnSpc>
                <a:spcPct val="80000"/>
              </a:lnSpc>
            </a:pPr>
            <a:r>
              <a:rPr lang="en-US" dirty="0" smtClean="0"/>
              <a:t>M</a:t>
            </a:r>
            <a:r>
              <a:rPr lang="sq-AL" dirty="0" err="1" smtClean="0"/>
              <a:t>undësi</a:t>
            </a:r>
            <a:r>
              <a:rPr lang="en-US" dirty="0" smtClean="0"/>
              <a:t>a</a:t>
            </a:r>
            <a:r>
              <a:rPr lang="sq-AL" dirty="0" smtClean="0"/>
              <a:t> që i jepet institucioneve të zbatimit të ligjit nga një Shtet Palë në Konventë për marrjen e provave të ruajtura në një kompjuter që fizikisht ndodhet në territorin e një Pale tjetër</a:t>
            </a:r>
            <a:endParaRPr lang="en-US" dirty="0" smtClean="0"/>
          </a:p>
          <a:p>
            <a:pPr algn="just">
              <a:lnSpc>
                <a:spcPct val="80000"/>
              </a:lnSpc>
            </a:pPr>
            <a:r>
              <a:rPr lang="en-US" dirty="0" smtClean="0"/>
              <a:t>P</a:t>
            </a:r>
            <a:r>
              <a:rPr lang="sq-AL" dirty="0" smtClean="0"/>
              <a:t>a ndonjë kërkesë për bashkëpunim ndërkombëtar</a:t>
            </a:r>
            <a:endParaRPr lang="en-GB" dirty="0" smtClean="0"/>
          </a:p>
          <a:p>
            <a:pPr lvl="1" algn="just">
              <a:lnSpc>
                <a:spcPct val="80000"/>
              </a:lnSpc>
            </a:pPr>
            <a:r>
              <a:rPr lang="en-GB" dirty="0" smtClean="0"/>
              <a:t>Nëse, gjatë një hetimi konkret, oficerët përgjegjës duhet të marrin informacion nga burime të hapura nga një kompjuter i ndodhur në një vend të huaj ose nga një kompjuter, aksesi tek i cili u autorizua nga një person ligjërisht i autorizuar.</a:t>
            </a:r>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GB" b="1" dirty="0" smtClean="0"/>
              <a:t>Neni 32</a:t>
            </a:r>
            <a:endParaRPr lang="en-GB" b="1" dirty="0" smtClean="0">
              <a:effectLst>
                <a:outerShdw blurRad="38100" dist="38100" dir="2700000" algn="tl">
                  <a:srgbClr val="C0C0C0"/>
                </a:outerShdw>
              </a:effectLs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3" descr="Rectangle: Click to edit Master text styles&#10;Second level&#10;Third level&#10;Fourth level&#10;Fifth level"/>
          <p:cNvSpPr>
            <a:spLocks noGrp="1" noChangeArrowheads="1"/>
          </p:cNvSpPr>
          <p:nvPr>
            <p:ph type="body" idx="4294967295"/>
          </p:nvPr>
        </p:nvSpPr>
        <p:spPr>
          <a:xfrm>
            <a:off x="838200" y="1252539"/>
            <a:ext cx="7772400" cy="5237908"/>
          </a:xfrm>
        </p:spPr>
        <p:txBody>
          <a:bodyPr/>
          <a:lstStyle/>
          <a:p>
            <a:pPr marL="269875" indent="-269875" algn="just">
              <a:lnSpc>
                <a:spcPct val="80000"/>
              </a:lnSpc>
            </a:pPr>
            <a:r>
              <a:rPr lang="en-GB" dirty="0" smtClean="0">
                <a:cs typeface="Times New Roman" pitchFamily="18" charset="0"/>
              </a:rPr>
              <a:t>Ndihmë e ndërsjellë në lidhje me </a:t>
            </a:r>
            <a:r>
              <a:rPr lang="sq-AL" dirty="0" smtClean="0"/>
              <a:t>mbledhjen në kohë reale të të dhënave të trafikut</a:t>
            </a:r>
            <a:endParaRPr lang="en-GB" dirty="0" smtClean="0">
              <a:cs typeface="Times New Roman" pitchFamily="18" charset="0"/>
            </a:endParaRPr>
          </a:p>
          <a:p>
            <a:pPr marL="269875" indent="-269875" algn="just">
              <a:lnSpc>
                <a:spcPct val="80000"/>
              </a:lnSpc>
            </a:pPr>
            <a:r>
              <a:rPr lang="en-GB" dirty="0" smtClean="0">
                <a:cs typeface="Times New Roman" pitchFamily="18" charset="0"/>
              </a:rPr>
              <a:t>Ndihma do të rregullohet nga kushtet dhe procedurat e parashikuara nga ligji i brendshëm</a:t>
            </a:r>
          </a:p>
          <a:p>
            <a:pPr marL="269875" indent="-269875" algn="just">
              <a:lnSpc>
                <a:spcPct val="80000"/>
              </a:lnSpc>
            </a:pPr>
            <a:r>
              <a:rPr lang="en-GB" dirty="0" smtClean="0">
                <a:cs typeface="Times New Roman" pitchFamily="18" charset="0"/>
              </a:rPr>
              <a:t>Secili shtet do të japë asistencë të paktën në lidhje me veprat penale për të cilat </a:t>
            </a:r>
            <a:r>
              <a:rPr lang="sq-AL" dirty="0" err="1" smtClean="0"/>
              <a:t>mbledhj</a:t>
            </a:r>
            <a:r>
              <a:rPr lang="en-US" dirty="0" smtClean="0"/>
              <a:t>a</a:t>
            </a:r>
            <a:r>
              <a:rPr lang="sq-AL" dirty="0" smtClean="0"/>
              <a:t> në kohë reale </a:t>
            </a:r>
            <a:r>
              <a:rPr lang="en-US" dirty="0" smtClean="0"/>
              <a:t>e</a:t>
            </a:r>
            <a:r>
              <a:rPr lang="sq-AL" dirty="0" smtClean="0"/>
              <a:t> të dhënave të trafikut</a:t>
            </a:r>
            <a:r>
              <a:rPr lang="en-GB" dirty="0" smtClean="0">
                <a:cs typeface="Times New Roman" pitchFamily="18" charset="0"/>
              </a:rPr>
              <a:t> do të ishte e disponueshme në një cështje të brendshme të ngjashme</a:t>
            </a:r>
            <a:endParaRPr lang="en-GB" dirty="0" smtClean="0"/>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GB" b="1" dirty="0" smtClean="0"/>
              <a:t>Neni 33</a:t>
            </a:r>
            <a:endParaRPr lang="en-GB" b="1" dirty="0" smtClean="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descr="Rectangle: Click to edit Master text styles&#10;Second level&#10;Third level&#10;Fourth level&#10;Fifth level"/>
          <p:cNvSpPr>
            <a:spLocks noGrp="1" noChangeArrowheads="1"/>
          </p:cNvSpPr>
          <p:nvPr>
            <p:ph type="body" idx="4294967295"/>
          </p:nvPr>
        </p:nvSpPr>
        <p:spPr>
          <a:xfrm>
            <a:off x="457200" y="1458913"/>
            <a:ext cx="8453718" cy="5138737"/>
          </a:xfrm>
        </p:spPr>
        <p:txBody>
          <a:bodyPr/>
          <a:lstStyle/>
          <a:p>
            <a:pPr marL="269875" indent="-269875">
              <a:defRPr/>
            </a:pPr>
            <a:r>
              <a:rPr lang="sq-AL" sz="2800" b="1" u="sng" dirty="0" smtClean="0">
                <a:effectLst>
                  <a:outerShdw blurRad="38100" dist="38100" dir="2700000" algn="tl">
                    <a:srgbClr val="C0C0C0"/>
                  </a:outerShdw>
                </a:effectLst>
              </a:rPr>
              <a:t>Rrjet </a:t>
            </a:r>
            <a:r>
              <a:rPr lang="sq-AL" sz="2800" b="1" u="sng" dirty="0" err="1" smtClean="0">
                <a:effectLst>
                  <a:outerShdw blurRad="38100" dist="38100" dir="2700000" algn="tl">
                    <a:srgbClr val="C0C0C0"/>
                  </a:outerShdw>
                </a:effectLst>
              </a:rPr>
              <a:t>Operacional</a:t>
            </a:r>
            <a:r>
              <a:rPr lang="sq-AL" sz="2800" dirty="0" smtClean="0"/>
              <a:t> me ekspertë për kriminalitetin e teknologjisë së lartë</a:t>
            </a:r>
          </a:p>
          <a:p>
            <a:pPr marL="269875" indent="-269875">
              <a:defRPr/>
            </a:pPr>
            <a:r>
              <a:rPr lang="sq-AL" sz="2800" dirty="0" smtClean="0"/>
              <a:t>Ofrojnë </a:t>
            </a:r>
            <a:r>
              <a:rPr lang="sq-AL" sz="2800" b="1" u="sng" dirty="0" smtClean="0">
                <a:effectLst>
                  <a:outerShdw blurRad="38100" dist="38100" dir="2700000" algn="tl">
                    <a:srgbClr val="C0C0C0"/>
                  </a:outerShdw>
                </a:effectLst>
              </a:rPr>
              <a:t>ndihmë dhe bashkëpunim shumë shpejt</a:t>
            </a:r>
            <a:r>
              <a:rPr lang="sq-AL" sz="2800" dirty="0" smtClean="0"/>
              <a:t> edhe sikur një kërkesë zyrtare për bashkëpunim të ndjekë një rrugë </a:t>
            </a:r>
            <a:r>
              <a:rPr lang="sq-AL" sz="2800" dirty="0" err="1" smtClean="0"/>
              <a:t>informale</a:t>
            </a:r>
            <a:endParaRPr lang="sq-AL" sz="2800" dirty="0" smtClean="0"/>
          </a:p>
          <a:p>
            <a:pPr marL="269875" indent="-269875">
              <a:defRPr/>
            </a:pPr>
            <a:r>
              <a:rPr lang="sq-AL" sz="2800" dirty="0" smtClean="0"/>
              <a:t>Një pikë e vetme kontakti për secilin shtet, </a:t>
            </a:r>
            <a:r>
              <a:rPr lang="sq-AL" sz="2800" b="1" u="sng" dirty="0" smtClean="0">
                <a:effectLst>
                  <a:outerShdw blurRad="38100" dist="38100" dir="2700000" algn="tl">
                    <a:srgbClr val="C0C0C0"/>
                  </a:outerShdw>
                </a:effectLst>
              </a:rPr>
              <a:t>e </a:t>
            </a:r>
            <a:r>
              <a:rPr lang="sq-AL" sz="2800" b="1" u="sng" dirty="0" err="1" smtClean="0">
                <a:effectLst>
                  <a:outerShdw blurRad="38100" dist="38100" dir="2700000" algn="tl">
                    <a:srgbClr val="C0C0C0"/>
                  </a:outerShdw>
                </a:effectLst>
              </a:rPr>
              <a:t>disponueshme</a:t>
            </a:r>
            <a:r>
              <a:rPr lang="sq-AL" sz="2800" b="1" u="sng" dirty="0" smtClean="0">
                <a:effectLst>
                  <a:outerShdw blurRad="38100" dist="38100" dir="2700000" algn="tl">
                    <a:srgbClr val="C0C0C0"/>
                  </a:outerShdw>
                </a:effectLst>
              </a:rPr>
              <a:t> 24 orë në ditë, 7 ditë në jave</a:t>
            </a:r>
          </a:p>
          <a:p>
            <a:pPr marL="269875" indent="-269875">
              <a:defRPr/>
            </a:pPr>
            <a:r>
              <a:rPr lang="sq-AL" sz="2800" b="1" u="sng" dirty="0" smtClean="0">
                <a:effectLst>
                  <a:outerShdw blurRad="38100" dist="38100" dir="2700000" algn="tl">
                    <a:srgbClr val="C0C0C0"/>
                  </a:outerShdw>
                </a:effectLst>
              </a:rPr>
              <a:t>Komunikim direkt ndërmjet pikave të kontaktit</a:t>
            </a:r>
          </a:p>
          <a:p>
            <a:pPr marL="269875" indent="-269875">
              <a:defRPr/>
            </a:pPr>
            <a:r>
              <a:rPr lang="sq-AL" sz="2800" dirty="0" smtClean="0"/>
              <a:t>Kryesisht të planifikuar për ofrimin e mundësisë për ruajtjen e menjëhershme të të dhënave të trafikut dhe të dhënave të tjera të ruajtura në botë</a:t>
            </a:r>
            <a:endParaRPr lang="sq-AL" sz="2800" dirty="0" smtClean="0"/>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GB" b="1" dirty="0" smtClean="0"/>
              <a:t>Pikat e Kontaktit 24/7</a:t>
            </a:r>
            <a:endParaRPr lang="en-GB" b="1" dirty="0"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3" descr="Rectangle: Click to edit Master text styles&#10;Second level&#10;Third level&#10;Fourth level&#10;Fifth level"/>
          <p:cNvSpPr>
            <a:spLocks noGrp="1" noChangeArrowheads="1"/>
          </p:cNvSpPr>
          <p:nvPr>
            <p:ph type="body" idx="4294967295"/>
          </p:nvPr>
        </p:nvSpPr>
        <p:spPr>
          <a:xfrm>
            <a:off x="457200" y="1377950"/>
            <a:ext cx="8229600" cy="4746625"/>
          </a:xfrm>
        </p:spPr>
        <p:txBody>
          <a:bodyPr/>
          <a:lstStyle/>
          <a:p>
            <a:pPr marL="269875" indent="-269875"/>
            <a:r>
              <a:rPr lang="en-GB" dirty="0" smtClean="0"/>
              <a:t>Shumica e pikave të kontaktit janë nga pika kontakti nga policia</a:t>
            </a:r>
          </a:p>
          <a:p>
            <a:pPr marL="269875" indent="-269875"/>
            <a:r>
              <a:rPr lang="en-GB" dirty="0" smtClean="0"/>
              <a:t>Disa prej tyre janë pika kontakti nga Shërbimet e Prokurorisë</a:t>
            </a:r>
          </a:p>
          <a:p>
            <a:pPr marL="269875" indent="-269875"/>
            <a:r>
              <a:rPr lang="en-GB" dirty="0" smtClean="0"/>
              <a:t>Konventa e Budapestit është një bazë ligjore për rrjetin e pikave të kontaktit 24/7, që njihen si një nga mjetet më të dobishme në lidhje me bashkëpunimin ndërkombëtar</a:t>
            </a:r>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GB" b="1" dirty="0" smtClean="0"/>
              <a:t>Pikat e Kontaktit 24/7</a:t>
            </a:r>
            <a:endParaRPr lang="en-GB" b="1" dirty="0"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56322" name="TextBox 3"/>
          <p:cNvSpPr txBox="1">
            <a:spLocks noChangeArrowheads="1"/>
          </p:cNvSpPr>
          <p:nvPr/>
        </p:nvSpPr>
        <p:spPr bwMode="auto">
          <a:xfrm>
            <a:off x="3071813" y="4500563"/>
            <a:ext cx="2937022" cy="923330"/>
          </a:xfrm>
          <a:prstGeom prst="rect">
            <a:avLst/>
          </a:prstGeom>
          <a:noFill/>
          <a:ln w="9525">
            <a:noFill/>
            <a:miter lim="800000"/>
            <a:headEnd/>
            <a:tailEnd/>
          </a:ln>
        </p:spPr>
        <p:txBody>
          <a:bodyPr wrap="none">
            <a:spAutoFit/>
          </a:bodyPr>
          <a:lstStyle/>
          <a:p>
            <a:r>
              <a:rPr lang="en-GB" sz="5400" b="1" dirty="0" smtClean="0">
                <a:latin typeface="Calibri" pitchFamily="34" charset="0"/>
              </a:rPr>
              <a:t> P y e t j e</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151529"/>
            <a:ext cx="8229600" cy="1753721"/>
          </a:xfrm>
        </p:spPr>
        <p:txBody>
          <a:bodyPr>
            <a:normAutofit fontScale="90000"/>
          </a:bodyPr>
          <a:lstStyle/>
          <a:p>
            <a:pPr eaLnBrk="1" hangingPunct="1">
              <a:defRPr/>
            </a:pPr>
            <a:r>
              <a:rPr lang="en-GB" sz="3600" b="1" dirty="0" smtClean="0"/>
              <a:t>Pjesa e Katert</a:t>
            </a:r>
            <a:r>
              <a:rPr lang="en-GB" sz="3600" b="1" dirty="0"/>
              <a:t/>
            </a:r>
            <a:br>
              <a:rPr lang="en-GB" sz="3600" b="1" dirty="0"/>
            </a:br>
            <a:r>
              <a:rPr lang="sq-AL" sz="3200" b="1" dirty="0" smtClean="0"/>
              <a:t>Nevoja për bashkëpunim ndërkombëtar në çështje konkrete – çështja në diskutim</a:t>
            </a:r>
            <a:r>
              <a:rPr lang="en-GB" sz="3600" b="1" dirty="0"/>
              <a:t/>
            </a:r>
            <a:br>
              <a:rPr lang="en-GB" sz="3600" b="1" dirty="0"/>
            </a:br>
            <a:endParaRPr lang="en-GB" sz="3600" dirty="0" smtClean="0"/>
          </a:p>
        </p:txBody>
      </p:sp>
      <p:pic>
        <p:nvPicPr>
          <p:cNvPr id="58370" name="Picture 3"/>
          <p:cNvPicPr>
            <a:picLocks noGrp="1" noChangeAspect="1" noChangeArrowheads="1"/>
          </p:cNvPicPr>
          <p:nvPr>
            <p:ph sz="quarter" idx="4294967295"/>
          </p:nvPr>
        </p:nvPicPr>
        <p:blipFill>
          <a:blip r:embed="rId2"/>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181726"/>
            <a:ext cx="8229600" cy="1723524"/>
          </a:xfrm>
        </p:spPr>
        <p:txBody>
          <a:bodyPr>
            <a:normAutofit fontScale="90000"/>
          </a:bodyPr>
          <a:lstStyle/>
          <a:p>
            <a:pPr eaLnBrk="1" hangingPunct="1">
              <a:defRPr/>
            </a:pPr>
            <a:r>
              <a:rPr lang="en-GB" sz="3600" b="1" dirty="0" smtClean="0"/>
              <a:t>Pjesa e Parë</a:t>
            </a:r>
            <a:r>
              <a:rPr lang="en-GB" sz="3600" b="1" dirty="0"/>
              <a:t/>
            </a:r>
            <a:br>
              <a:rPr lang="en-GB" sz="3600" b="1" dirty="0"/>
            </a:br>
            <a:r>
              <a:rPr lang="en-GB" sz="3600" b="1" dirty="0" smtClean="0"/>
              <a:t>Nevoja për bashkëpunim ndërkombëtar në çështje konkrete</a:t>
            </a:r>
          </a:p>
        </p:txBody>
      </p:sp>
      <p:pic>
        <p:nvPicPr>
          <p:cNvPr id="18434" name="Picture 3"/>
          <p:cNvPicPr>
            <a:picLocks noGrp="1" noChangeAspect="1" noChangeArrowheads="1"/>
          </p:cNvPicPr>
          <p:nvPr>
            <p:ph sz="quarter" idx="4294967295"/>
          </p:nvPr>
        </p:nvPicPr>
        <p:blipFill>
          <a:blip r:embed="rId2"/>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p:cNvSpPr>
          <p:nvPr>
            <p:ph type="title"/>
          </p:nvPr>
        </p:nvSpPr>
        <p:spPr/>
        <p:txBody>
          <a:bodyPr/>
          <a:lstStyle/>
          <a:p>
            <a:r>
              <a:rPr lang="en-GB" b="1" dirty="0" smtClean="0"/>
              <a:t>Hapat dhe Masat për Ndihmën e Ndërsjellë Juridike</a:t>
            </a:r>
            <a:endParaRPr lang="pt-PT" b="1" dirty="0" smtClean="0"/>
          </a:p>
        </p:txBody>
      </p:sp>
      <p:sp>
        <p:nvSpPr>
          <p:cNvPr id="59394" name="Rectangle 3"/>
          <p:cNvSpPr>
            <a:spLocks noGrp="1"/>
          </p:cNvSpPr>
          <p:nvPr>
            <p:ph type="body" idx="1"/>
          </p:nvPr>
        </p:nvSpPr>
        <p:spPr/>
        <p:txBody>
          <a:bodyPr/>
          <a:lstStyle/>
          <a:p>
            <a:pPr marL="609600" indent="-609600">
              <a:buFont typeface="Arial" charset="0"/>
              <a:buAutoNum type="arabicPeriod"/>
            </a:pPr>
            <a:endParaRPr lang="en-GB" dirty="0" smtClean="0"/>
          </a:p>
          <a:p>
            <a:pPr marL="609600" indent="-609600">
              <a:buFont typeface="Arial" charset="0"/>
              <a:buAutoNum type="arabicPeriod"/>
            </a:pPr>
            <a:endParaRPr lang="en-GB" dirty="0" smtClean="0"/>
          </a:p>
          <a:p>
            <a:pPr marL="609600" indent="-609600" algn="just">
              <a:buFont typeface="Arial" charset="0"/>
              <a:buAutoNum type="arabicPeriod"/>
            </a:pPr>
            <a:r>
              <a:rPr lang="en-US" dirty="0" smtClean="0"/>
              <a:t>Kërkesa për NNJ për shtetin në juridiksionin e të cilit </a:t>
            </a:r>
            <a:r>
              <a:rPr lang="en-GB" dirty="0" smtClean="0"/>
              <a:t>www</a:t>
            </a:r>
            <a:r>
              <a:rPr lang="en-GB" dirty="0" smtClean="0">
                <a:hlinkClick r:id="rId2"/>
              </a:rPr>
              <a:t>.hushmail.com</a:t>
            </a:r>
            <a:r>
              <a:rPr lang="en-GB" dirty="0" smtClean="0"/>
              <a:t> është urdhëruar të japë të dhënat e disponueshme për llogarinë "0007“.</a:t>
            </a:r>
            <a:endParaRPr lang="pt-PT" dirty="0" smtClean="0"/>
          </a:p>
          <a:p>
            <a:pPr marL="609600" indent="-609600"/>
            <a:endParaRPr lang="pt-PT" dirty="0" smtClean="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p:cNvSpPr>
          <p:nvPr>
            <p:ph type="title"/>
          </p:nvPr>
        </p:nvSpPr>
        <p:spPr/>
        <p:txBody>
          <a:bodyPr/>
          <a:lstStyle/>
          <a:p>
            <a:r>
              <a:rPr lang="en-GB" b="1" dirty="0" smtClean="0"/>
              <a:t>Hapat dhe Masat për Ndihmën e Ndërsjellë Juridike</a:t>
            </a:r>
            <a:endParaRPr lang="pt-PT" b="1" dirty="0" smtClean="0"/>
          </a:p>
        </p:txBody>
      </p:sp>
      <p:sp>
        <p:nvSpPr>
          <p:cNvPr id="60418" name="Rectangle 3"/>
          <p:cNvSpPr>
            <a:spLocks noGrp="1"/>
          </p:cNvSpPr>
          <p:nvPr>
            <p:ph type="body" idx="1"/>
          </p:nvPr>
        </p:nvSpPr>
        <p:spPr>
          <a:xfrm>
            <a:off x="457200" y="1600200"/>
            <a:ext cx="8229600" cy="4890247"/>
          </a:xfrm>
        </p:spPr>
        <p:txBody>
          <a:bodyPr/>
          <a:lstStyle/>
          <a:p>
            <a:pPr marL="609600" indent="-609600" algn="just">
              <a:buFont typeface="Arial" charset="0"/>
              <a:buAutoNum type="arabicPeriod" startAt="2"/>
            </a:pPr>
            <a:r>
              <a:rPr lang="sq-AL" sz="2800" dirty="0" smtClean="0"/>
              <a:t>Nëse analiza kriminalistike e sulmit/sulmeve </a:t>
            </a:r>
            <a:r>
              <a:rPr lang="sq-AL" sz="2800" dirty="0" err="1" smtClean="0"/>
              <a:t>DDoS</a:t>
            </a:r>
            <a:r>
              <a:rPr lang="sq-AL" sz="2800" dirty="0" smtClean="0"/>
              <a:t> mbi produktet e kompanisë </a:t>
            </a:r>
            <a:r>
              <a:rPr lang="sq-AL" sz="2800" dirty="0" err="1" smtClean="0"/>
              <a:t>humour</a:t>
            </a:r>
            <a:r>
              <a:rPr lang="sq-AL" sz="2800" dirty="0" smtClean="0"/>
              <a:t> jep të dhëna shtesë për Kompaninë </a:t>
            </a:r>
            <a:r>
              <a:rPr lang="sq-AL" sz="2800" dirty="0" err="1" smtClean="0"/>
              <a:t>Shërbimofruese</a:t>
            </a:r>
            <a:r>
              <a:rPr lang="sq-AL" sz="2800" dirty="0" smtClean="0"/>
              <a:t> të Internetit të sulmuesve, NNJ duhet të lëshohet për marrjen e të dhënave nga ISP lokale në shtetet ku e ka origjinën adresa IP</a:t>
            </a:r>
            <a:r>
              <a:rPr lang="en-US" sz="2800" dirty="0" smtClean="0"/>
              <a:t> </a:t>
            </a:r>
            <a:r>
              <a:rPr lang="en-GB" sz="2800" dirty="0" smtClean="0"/>
              <a:t>– sigurohuni që nuk janë përdorur mjetet/aplikacionet e anonimitetit (p.sh TOR). Nëse po, ajo do ta conte hetimin në drejtim të gabuar dhe do të shkaktonite veprime të panevojshme dhe vonesa në hetim.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p:cNvSpPr>
          <p:nvPr>
            <p:ph type="title"/>
          </p:nvPr>
        </p:nvSpPr>
        <p:spPr/>
        <p:txBody>
          <a:bodyPr/>
          <a:lstStyle/>
          <a:p>
            <a:r>
              <a:rPr lang="en-GB" b="1" dirty="0" smtClean="0"/>
              <a:t>Hapat dhe Masat për Ndihmën e Ndërsjellë Juridike</a:t>
            </a:r>
            <a:endParaRPr lang="pt-PT" b="1" dirty="0" smtClean="0"/>
          </a:p>
        </p:txBody>
      </p:sp>
      <p:sp>
        <p:nvSpPr>
          <p:cNvPr id="61442" name="Rectangle 3"/>
          <p:cNvSpPr>
            <a:spLocks noGrp="1"/>
          </p:cNvSpPr>
          <p:nvPr>
            <p:ph type="body" idx="1"/>
          </p:nvPr>
        </p:nvSpPr>
        <p:spPr/>
        <p:txBody>
          <a:bodyPr/>
          <a:lstStyle/>
          <a:p>
            <a:pPr marL="609600" indent="-609600" algn="just">
              <a:buFont typeface="Arial" charset="0"/>
              <a:buAutoNum type="arabicPeriod" startAt="3"/>
            </a:pPr>
            <a:r>
              <a:rPr lang="sq-AL" dirty="0" smtClean="0"/>
              <a:t>Mbas kryerjes së analizës kriminalistike të </a:t>
            </a:r>
            <a:r>
              <a:rPr lang="sq-AL" dirty="0" err="1" smtClean="0"/>
              <a:t>uebsajtit</a:t>
            </a:r>
            <a:r>
              <a:rPr lang="sq-AL" dirty="0" smtClean="0"/>
              <a:t> </a:t>
            </a:r>
            <a:r>
              <a:rPr lang="sq-AL" dirty="0" smtClean="0">
                <a:hlinkClick r:id="rId2"/>
              </a:rPr>
              <a:t>http://hungary.carssale.eu</a:t>
            </a:r>
            <a:r>
              <a:rPr lang="sq-AL" dirty="0" smtClean="0"/>
              <a:t> dhe përcaktimit të IP-ve për ata që kanë aksesuar dhe shkarkuar foto të postuara nga Kompania Humor dhe të kërkuara nga i dyshuari, NNJ duhet të lëshohet në vendin e origjinës për ato adresa IP me qëllim që të merren të dhënat dhe provat për pronarin/përdoruesin e adresës IP</a:t>
            </a:r>
            <a:r>
              <a:rPr lang="en-GB" dirty="0" smtClean="0"/>
              <a:t>.</a:t>
            </a:r>
            <a:endParaRPr lang="pt-PT"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p:cNvSpPr>
          <p:nvPr>
            <p:ph type="title"/>
          </p:nvPr>
        </p:nvSpPr>
        <p:spPr/>
        <p:txBody>
          <a:bodyPr/>
          <a:lstStyle/>
          <a:p>
            <a:r>
              <a:rPr lang="en-GB" b="1" dirty="0" smtClean="0"/>
              <a:t>Hapat dhe Masat për Ndihmën e Ndërsjellë Juridike</a:t>
            </a:r>
            <a:endParaRPr lang="pt-PT" b="1" dirty="0" smtClean="0"/>
          </a:p>
        </p:txBody>
      </p:sp>
      <p:sp>
        <p:nvSpPr>
          <p:cNvPr id="62466" name="Rectangle 3"/>
          <p:cNvSpPr>
            <a:spLocks noGrp="1"/>
          </p:cNvSpPr>
          <p:nvPr>
            <p:ph type="body" idx="1"/>
          </p:nvPr>
        </p:nvSpPr>
        <p:spPr>
          <a:xfrm>
            <a:off x="457200" y="1900518"/>
            <a:ext cx="8229600" cy="4225645"/>
          </a:xfrm>
        </p:spPr>
        <p:txBody>
          <a:bodyPr/>
          <a:lstStyle/>
          <a:p>
            <a:pPr marL="609600" indent="-609600" algn="just">
              <a:lnSpc>
                <a:spcPct val="90000"/>
              </a:lnSpc>
              <a:buFont typeface="Arial" charset="0"/>
              <a:buAutoNum type="arabicPeriod" startAt="4"/>
            </a:pPr>
            <a:r>
              <a:rPr lang="sq-AL" dirty="0" smtClean="0"/>
              <a:t>Sapo identifikohen korrierët, dërgoni kërkesat për NNJ në shtetet e tyre të banimit me qëllim që t’i merrni ata në pyetje si të dyshuar/dëshmitarë, kontrolloni kompjuterët e tyre për prova në lidhje me </a:t>
            </a:r>
            <a:r>
              <a:rPr lang="sq-AL" dirty="0" err="1" smtClean="0"/>
              <a:t>Ralf</a:t>
            </a:r>
            <a:r>
              <a:rPr lang="sq-AL" dirty="0" smtClean="0"/>
              <a:t> </a:t>
            </a:r>
            <a:r>
              <a:rPr lang="sq-AL" dirty="0" err="1" smtClean="0"/>
              <a:t>Mylerin</a:t>
            </a:r>
            <a:r>
              <a:rPr lang="sq-AL" dirty="0" smtClean="0"/>
              <a:t> dhe sekuestroni kartat e kreditit dhe prova të tjera të disponueshme (letrat nga </a:t>
            </a:r>
            <a:r>
              <a:rPr lang="sq-AL" dirty="0" err="1" smtClean="0"/>
              <a:t>bankomatet</a:t>
            </a:r>
            <a:r>
              <a:rPr lang="sq-AL" dirty="0" smtClean="0"/>
              <a:t>, regjistrimet e kamerave të vëzhgimit të </a:t>
            </a:r>
            <a:r>
              <a:rPr lang="sq-AL" dirty="0" err="1" smtClean="0"/>
              <a:t>bankomateve</a:t>
            </a:r>
            <a:r>
              <a:rPr lang="sq-AL" dirty="0" smtClean="0"/>
              <a:t>, etj.)</a:t>
            </a:r>
            <a:r>
              <a:rPr lang="pt-PT" dirty="0" smtClean="0"/>
              <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p:cNvSpPr>
          <p:nvPr>
            <p:ph type="title" idx="4294967295"/>
          </p:nvPr>
        </p:nvSpPr>
        <p:spPr/>
        <p:txBody>
          <a:bodyPr/>
          <a:lstStyle/>
          <a:p>
            <a:r>
              <a:rPr lang="en-GB" b="1" dirty="0" smtClean="0"/>
              <a:t>Hapat dhe Masat për Ndihmën e Ndërsjellë Juridike</a:t>
            </a:r>
            <a:endParaRPr lang="pt-PT" b="1" dirty="0" smtClean="0"/>
          </a:p>
        </p:txBody>
      </p:sp>
      <p:sp>
        <p:nvSpPr>
          <p:cNvPr id="63490" name="Rectangle 3"/>
          <p:cNvSpPr>
            <a:spLocks noGrp="1"/>
          </p:cNvSpPr>
          <p:nvPr>
            <p:ph type="body" idx="4294967295"/>
          </p:nvPr>
        </p:nvSpPr>
        <p:spPr>
          <a:xfrm>
            <a:off x="457200" y="1600200"/>
            <a:ext cx="8229600" cy="3919538"/>
          </a:xfrm>
        </p:spPr>
        <p:txBody>
          <a:bodyPr/>
          <a:lstStyle/>
          <a:p>
            <a:pPr marL="609600" indent="-609600">
              <a:buFont typeface="Arial" charset="0"/>
              <a:buAutoNum type="arabicPeriod" startAt="4"/>
            </a:pPr>
            <a:endParaRPr lang="en-GB" dirty="0" smtClean="0"/>
          </a:p>
          <a:p>
            <a:pPr marL="609600" indent="-609600" algn="just">
              <a:buFont typeface="Arial" charset="0"/>
              <a:buAutoNum type="arabicPeriod" startAt="5"/>
            </a:pPr>
            <a:r>
              <a:rPr lang="sq-AL" dirty="0" smtClean="0"/>
              <a:t>Kur vërtetohet fajësia për (disa) korrierët, merrni parasysh lëshimin e NNJ-ve për ekstradimin e tyre (urdhra arresti) ose, kur nuk është i mundur ekstradimi, transferimi i çështjes dhe procedimit penal në shtetin e origjinës/banimit të </a:t>
            </a:r>
            <a:r>
              <a:rPr lang="sq-AL" dirty="0" smtClean="0"/>
              <a:t>korrierit. </a:t>
            </a:r>
            <a:endParaRPr lang="sq-AL"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64514" name="TextBox 3"/>
          <p:cNvSpPr txBox="1">
            <a:spLocks noChangeArrowheads="1"/>
          </p:cNvSpPr>
          <p:nvPr/>
        </p:nvSpPr>
        <p:spPr bwMode="auto">
          <a:xfrm>
            <a:off x="3071813" y="4500563"/>
            <a:ext cx="2937022" cy="923330"/>
          </a:xfrm>
          <a:prstGeom prst="rect">
            <a:avLst/>
          </a:prstGeom>
          <a:noFill/>
          <a:ln w="9525">
            <a:noFill/>
            <a:miter lim="800000"/>
            <a:headEnd/>
            <a:tailEnd/>
          </a:ln>
        </p:spPr>
        <p:txBody>
          <a:bodyPr wrap="none">
            <a:spAutoFit/>
          </a:bodyPr>
          <a:lstStyle/>
          <a:p>
            <a:r>
              <a:rPr lang="en-GB" sz="5400" b="1" dirty="0" smtClean="0">
                <a:latin typeface="Calibri" pitchFamily="34" charset="0"/>
              </a:rPr>
              <a:t> P y e t j e</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defRPr/>
            </a:pPr>
            <a:r>
              <a:rPr lang="en-GB" sz="3600" b="1" dirty="0" smtClean="0"/>
              <a:t>Pjesa e Pestë</a:t>
            </a:r>
            <a:br>
              <a:rPr lang="en-GB" sz="3600" b="1" dirty="0" smtClean="0"/>
            </a:br>
            <a:r>
              <a:rPr lang="en-GB" sz="3600" b="1" dirty="0" smtClean="0"/>
              <a:t>Përmbledhja</a:t>
            </a:r>
            <a:endParaRPr lang="en-GB" sz="3600" dirty="0" smtClean="0"/>
          </a:p>
        </p:txBody>
      </p:sp>
      <p:pic>
        <p:nvPicPr>
          <p:cNvPr id="66562" name="Picture 3"/>
          <p:cNvPicPr>
            <a:picLocks noGrp="1" noChangeAspect="1" noChangeArrowheads="1"/>
          </p:cNvPicPr>
          <p:nvPr>
            <p:ph sz="quarter" idx="4294967295"/>
          </p:nvPr>
        </p:nvPicPr>
        <p:blipFill>
          <a:blip r:embed="rId2"/>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Content Placeholder 2"/>
          <p:cNvSpPr>
            <a:spLocks noGrp="1"/>
          </p:cNvSpPr>
          <p:nvPr>
            <p:ph idx="4294967295"/>
          </p:nvPr>
        </p:nvSpPr>
        <p:spPr>
          <a:xfrm>
            <a:off x="287338" y="1047750"/>
            <a:ext cx="8682037" cy="5078413"/>
          </a:xfrm>
        </p:spPr>
        <p:txBody>
          <a:bodyPr/>
          <a:lstStyle/>
          <a:p>
            <a:pPr algn="just">
              <a:buNone/>
            </a:pPr>
            <a:r>
              <a:rPr lang="sq-AL" sz="2400" dirty="0" smtClean="0"/>
              <a:t>Në mbyllje të sesionit, pjesëmarrësit duhet </a:t>
            </a:r>
            <a:r>
              <a:rPr lang="en-US" sz="2400" dirty="0" smtClean="0"/>
              <a:t>:</a:t>
            </a:r>
          </a:p>
          <a:p>
            <a:pPr algn="just"/>
            <a:r>
              <a:rPr lang="sq-AL" sz="2400" dirty="0" smtClean="0"/>
              <a:t>Të njohin dimensionin global të Internetit dhe rëndësinë e bashkëpunimit ndërkombëtar në fushën e krimit kibernetik</a:t>
            </a:r>
            <a:endParaRPr lang="en-US" sz="2400" dirty="0" smtClean="0"/>
          </a:p>
          <a:p>
            <a:pPr algn="just"/>
            <a:r>
              <a:rPr lang="sq-AL" sz="2400" dirty="0" smtClean="0"/>
              <a:t>Të identifikojnë nevojën e bashkëpunimit ndërkombëtar për hetimin e shumë prej veprave penale që mund të jenë kryer;</a:t>
            </a:r>
            <a:endParaRPr lang="en-US" sz="2400" dirty="0" smtClean="0"/>
          </a:p>
          <a:p>
            <a:pPr algn="just"/>
            <a:r>
              <a:rPr lang="sq-AL" sz="2400" dirty="0" smtClean="0"/>
              <a:t>Të identifikojnë kanalet e bashkëpunimit ndërkombëtar dhe instrumentet e disponueshëm, mënyrat e përdorimit të tyre, afatet kohore dhe efektivitetin e metodave të bashkëpunimit që janë të disponueshme;</a:t>
            </a:r>
            <a:endParaRPr lang="en-US" sz="2400" dirty="0" smtClean="0"/>
          </a:p>
          <a:p>
            <a:pPr algn="just"/>
            <a:r>
              <a:rPr lang="sq-AL" sz="2400" dirty="0" smtClean="0"/>
              <a:t>Njohin avantazhin e mekanizmave të bashkëpunimit të përshkruara në Konventën e Budapestit për Krimin Kibernetik dhe identifikoni parimet e tij të përgjithshme, masat provizore dhe rrjetin 24/7. </a:t>
            </a:r>
            <a:endParaRPr lang="en-GB" sz="2400" dirty="0" smtClean="0"/>
          </a:p>
        </p:txBody>
      </p:sp>
      <p:sp>
        <p:nvSpPr>
          <p:cNvPr id="67586" name="Title 1"/>
          <p:cNvSpPr>
            <a:spLocks noGrp="1"/>
          </p:cNvSpPr>
          <p:nvPr>
            <p:ph type="title" idx="4294967295"/>
          </p:nvPr>
        </p:nvSpPr>
        <p:spPr>
          <a:xfrm>
            <a:off x="457200" y="274638"/>
            <a:ext cx="8229600" cy="773112"/>
          </a:xfrm>
        </p:spPr>
        <p:txBody>
          <a:bodyPr/>
          <a:lstStyle/>
          <a:p>
            <a:pPr eaLnBrk="1" hangingPunct="1"/>
            <a:r>
              <a:rPr lang="en-GB" b="1" dirty="0" smtClean="0"/>
              <a:t>Përmbledhje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68610" name="TextBox 3"/>
          <p:cNvSpPr txBox="1">
            <a:spLocks noChangeArrowheads="1"/>
          </p:cNvSpPr>
          <p:nvPr/>
        </p:nvSpPr>
        <p:spPr bwMode="auto">
          <a:xfrm>
            <a:off x="3071813" y="4500563"/>
            <a:ext cx="2937022" cy="923330"/>
          </a:xfrm>
          <a:prstGeom prst="rect">
            <a:avLst/>
          </a:prstGeom>
          <a:noFill/>
          <a:ln w="9525">
            <a:noFill/>
            <a:miter lim="800000"/>
            <a:headEnd/>
            <a:tailEnd/>
          </a:ln>
        </p:spPr>
        <p:txBody>
          <a:bodyPr wrap="none">
            <a:spAutoFit/>
          </a:bodyPr>
          <a:lstStyle/>
          <a:p>
            <a:r>
              <a:rPr lang="en-GB" sz="5400" b="1" dirty="0" smtClean="0">
                <a:latin typeface="Calibri" pitchFamily="34" charset="0"/>
              </a:rPr>
              <a:t> P y e t j e</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descr="Rectangle: Click to edit Master text styles&#10;Second level&#10;Third level&#10;Fourth level&#10;Fifth level"/>
          <p:cNvSpPr>
            <a:spLocks noGrp="1" noChangeArrowheads="1"/>
          </p:cNvSpPr>
          <p:nvPr>
            <p:ph type="body" idx="4294967295"/>
          </p:nvPr>
        </p:nvSpPr>
        <p:spPr>
          <a:xfrm>
            <a:off x="838200" y="1681843"/>
            <a:ext cx="7988300" cy="4772932"/>
          </a:xfrm>
        </p:spPr>
        <p:txBody>
          <a:bodyPr/>
          <a:lstStyle/>
          <a:p>
            <a:pPr marL="720725" indent="-720725" algn="just">
              <a:buFont typeface="Arial" charset="0"/>
              <a:buNone/>
            </a:pPr>
            <a:r>
              <a:rPr lang="en-GB" sz="2800" dirty="0" smtClean="0"/>
              <a:t>1   </a:t>
            </a:r>
            <a:r>
              <a:rPr lang="sq-AL" sz="2800" dirty="0" smtClean="0"/>
              <a:t>Vendndodhja e krimit – ku u krye</a:t>
            </a:r>
          </a:p>
          <a:p>
            <a:pPr marL="1120775" lvl="2" indent="-720725" algn="just"/>
            <a:r>
              <a:rPr lang="sq-AL" dirty="0" smtClean="0"/>
              <a:t>Cili është ligji i zbatueshëm material</a:t>
            </a:r>
          </a:p>
          <a:p>
            <a:pPr marL="1120775" lvl="2" indent="-720725" algn="just"/>
            <a:r>
              <a:rPr lang="sq-AL" dirty="0" smtClean="0"/>
              <a:t>Cili është juridiksioni kompetent (polici, prokurori, gjykatë)</a:t>
            </a:r>
          </a:p>
          <a:p>
            <a:pPr marL="720725" indent="-720725" algn="just">
              <a:buFont typeface="Arial" charset="0"/>
              <a:buNone/>
            </a:pPr>
            <a:r>
              <a:rPr lang="sq-AL" sz="2800" dirty="0" smtClean="0"/>
              <a:t>2   Juridiksioni, si kufizim për hetimin</a:t>
            </a:r>
          </a:p>
          <a:p>
            <a:pPr marL="1120775" lvl="2" indent="-720725" algn="just"/>
            <a:r>
              <a:rPr lang="sq-AL" dirty="0" smtClean="0"/>
              <a:t>Hetimet ndërkufitare</a:t>
            </a:r>
          </a:p>
          <a:p>
            <a:pPr marL="1120775" lvl="2" indent="-720725" algn="just"/>
            <a:r>
              <a:rPr lang="sq-AL" dirty="0" smtClean="0"/>
              <a:t>Hetimi në “re” – kryesisht </a:t>
            </a:r>
            <a:r>
              <a:rPr lang="sq-AL" dirty="0" err="1" smtClean="0"/>
              <a:t>akses</a:t>
            </a:r>
            <a:r>
              <a:rPr lang="sq-AL" dirty="0" smtClean="0"/>
              <a:t> tek të dhënat e ruajtura në “re”</a:t>
            </a:r>
            <a:endParaRPr lang="sq-AL" dirty="0" smtClean="0"/>
          </a:p>
        </p:txBody>
      </p:sp>
      <p:sp>
        <p:nvSpPr>
          <p:cNvPr id="19458" name="Title 1"/>
          <p:cNvSpPr>
            <a:spLocks noGrp="1"/>
          </p:cNvSpPr>
          <p:nvPr>
            <p:ph type="title" idx="4294967295"/>
          </p:nvPr>
        </p:nvSpPr>
        <p:spPr>
          <a:xfrm>
            <a:off x="457200" y="274638"/>
            <a:ext cx="8229600" cy="773112"/>
          </a:xfrm>
        </p:spPr>
        <p:txBody>
          <a:bodyPr/>
          <a:lstStyle/>
          <a:p>
            <a:pPr eaLnBrk="1" hangingPunct="1"/>
            <a:r>
              <a:rPr lang="en-GB" b="1" dirty="0" smtClean="0"/>
              <a:t>Pyetjet “e vështira”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a:spLocks noGrp="1"/>
          </p:cNvSpPr>
          <p:nvPr>
            <p:ph type="title"/>
          </p:nvPr>
        </p:nvSpPr>
        <p:spPr/>
        <p:txBody>
          <a:bodyPr/>
          <a:lstStyle/>
          <a:p>
            <a:r>
              <a:rPr lang="sq-AL" sz="3200" b="1" dirty="0" smtClean="0"/>
              <a:t>Disa çështje praktike në lidhje me hetimet ndërkombëtare për krimin kibernetik</a:t>
            </a:r>
            <a:endParaRPr lang="en-US" sz="3200" dirty="0"/>
          </a:p>
        </p:txBody>
      </p:sp>
      <p:sp>
        <p:nvSpPr>
          <p:cNvPr id="20482" name="Marcador de Posição de Conteúdo 2"/>
          <p:cNvSpPr>
            <a:spLocks noGrp="1"/>
          </p:cNvSpPr>
          <p:nvPr>
            <p:ph idx="1"/>
          </p:nvPr>
        </p:nvSpPr>
        <p:spPr/>
        <p:txBody>
          <a:bodyPr/>
          <a:lstStyle/>
          <a:p>
            <a:pPr algn="just"/>
            <a:r>
              <a:rPr lang="sq-AL" sz="2400" dirty="0" smtClean="0"/>
              <a:t>Niveli i njohurive dhe përvojës së oficerëve të policisë dhe prokurorëve në raportimin dhe depozitimin e akuzave mund të jetë me rëndësi të madhe për të kuptuar sa më mirë çështjen dhe për ndërmarrjen e veprimeve adekuate dhe në kohë me qëllim ruajtjen dhe përftimin e provave</a:t>
            </a:r>
            <a:r>
              <a:rPr lang="en-GB" sz="2400" dirty="0" smtClean="0"/>
              <a:t>. </a:t>
            </a:r>
          </a:p>
          <a:p>
            <a:endParaRPr lang="en-GB" sz="2400" dirty="0" smtClean="0"/>
          </a:p>
          <a:p>
            <a:pPr algn="just"/>
            <a:r>
              <a:rPr lang="sq-AL" sz="2400" dirty="0" smtClean="0"/>
              <a:t>Oficerët e policisë dhe prokurorët duhet të kërkojnë ndihmë shtesë kur ekziston nevoja, edhe nga brenda “shtëpisë” por edhe nga jashtë, duke përfshirë bashkëpunimin dhe kontributin nga viktima, që sigurisht ka interes në zgjidhjen e çështjes</a:t>
            </a:r>
            <a:r>
              <a:rPr lang="en-GB" sz="2400" dirty="0" smtClean="0"/>
              <a:t>.</a:t>
            </a:r>
          </a:p>
          <a:p>
            <a:endParaRPr lang="en-GB"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21506" name="Marcador de Posição de Conteúdo 2"/>
          <p:cNvSpPr>
            <a:spLocks noGrp="1"/>
          </p:cNvSpPr>
          <p:nvPr>
            <p:ph idx="1"/>
          </p:nvPr>
        </p:nvSpPr>
        <p:spPr>
          <a:xfrm>
            <a:off x="457200" y="1600200"/>
            <a:ext cx="8229600" cy="4947557"/>
          </a:xfrm>
        </p:spPr>
        <p:txBody>
          <a:bodyPr/>
          <a:lstStyle/>
          <a:p>
            <a:pPr algn="just"/>
            <a:r>
              <a:rPr lang="sq-AL" sz="1800" dirty="0" smtClean="0"/>
              <a:t>Specifikimi i instrumentit ligjor të përdorur për kërkimin e ndihmës – traktati, konventa ose instrument tjetër </a:t>
            </a:r>
            <a:r>
              <a:rPr lang="sq-AL" sz="1800" dirty="0" smtClean="0"/>
              <a:t>bashkëpunimi.</a:t>
            </a:r>
          </a:p>
          <a:p>
            <a:endParaRPr lang="sq-AL" sz="1800" dirty="0" smtClean="0"/>
          </a:p>
          <a:p>
            <a:pPr algn="just"/>
            <a:r>
              <a:rPr lang="sq-AL" sz="1800" dirty="0" smtClean="0"/>
              <a:t>Identifikimi </a:t>
            </a:r>
            <a:r>
              <a:rPr lang="sq-AL" sz="1800" dirty="0" smtClean="0"/>
              <a:t>qartësisht se kush e bën hetimin/ndjekjen ligjore. Jepni të gjitha detajet e nevojshme të kontaktit dhe mjetet e preferuara të </a:t>
            </a:r>
            <a:r>
              <a:rPr lang="sq-AL" sz="1800" dirty="0" smtClean="0"/>
              <a:t>komunikimit. </a:t>
            </a:r>
          </a:p>
          <a:p>
            <a:endParaRPr lang="sq-AL" sz="1800" dirty="0" smtClean="0"/>
          </a:p>
          <a:p>
            <a:pPr algn="just"/>
            <a:r>
              <a:rPr lang="sq-AL" sz="1800" dirty="0" smtClean="0"/>
              <a:t>Përmbledhja </a:t>
            </a:r>
            <a:r>
              <a:rPr lang="sq-AL" sz="1800" dirty="0" smtClean="0"/>
              <a:t>e çështjes – jepni një strukturë të detajuar të çështjes në hetim ose ndjekje ligjore, duke përfshirë një përmbledhje të provave që mbështesin hetimin/ndjekjen ligjore. Shpjegoni arsyetimin logjik për provat dhe veprimet që kërkohen në lidhje me hetimin në </a:t>
            </a:r>
            <a:r>
              <a:rPr lang="sq-AL" sz="1800" dirty="0" smtClean="0"/>
              <a:t>progres. </a:t>
            </a:r>
          </a:p>
          <a:p>
            <a:endParaRPr lang="sq-AL" sz="1800" dirty="0" smtClean="0"/>
          </a:p>
          <a:p>
            <a:pPr algn="just"/>
            <a:r>
              <a:rPr lang="sq-AL" sz="1800" dirty="0" smtClean="0"/>
              <a:t>Referencë </a:t>
            </a:r>
            <a:r>
              <a:rPr lang="sq-AL" sz="1800" dirty="0" smtClean="0"/>
              <a:t>ndaj dispozitave ligjore kombëtare në fuqi – tekst i plotë i të gjitha dispozitave ligjore përkatëse në hetim/ndjekje ligjore, duke përfshirë dispozitat në fuqi për </a:t>
            </a:r>
            <a:r>
              <a:rPr lang="sq-AL" sz="1800" dirty="0" smtClean="0"/>
              <a:t>dënimet. </a:t>
            </a:r>
          </a:p>
          <a:p>
            <a:endParaRPr lang="sq-AL" sz="1800" dirty="0" smtClean="0"/>
          </a:p>
          <a:p>
            <a:r>
              <a:rPr lang="sq-AL" sz="1800" dirty="0" smtClean="0"/>
              <a:t>Identifikim i saktë i </a:t>
            </a:r>
            <a:r>
              <a:rPr lang="sq-AL" sz="1800" dirty="0" smtClean="0"/>
              <a:t>ndihmës që kërkohet – çfarë kërkoni me </a:t>
            </a:r>
            <a:r>
              <a:rPr lang="sq-AL" sz="1800" dirty="0" smtClean="0"/>
              <a:t>saktësi. </a:t>
            </a:r>
          </a:p>
          <a:p>
            <a:endParaRPr lang="en-GB"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22530" name="Marcador de Posição de Conteúdo 2"/>
          <p:cNvSpPr>
            <a:spLocks noGrp="1"/>
          </p:cNvSpPr>
          <p:nvPr>
            <p:ph idx="1"/>
          </p:nvPr>
        </p:nvSpPr>
        <p:spPr/>
        <p:txBody>
          <a:bodyPr/>
          <a:lstStyle/>
          <a:p>
            <a:pPr algn="just">
              <a:buNone/>
            </a:pPr>
            <a:r>
              <a:rPr lang="sq-AL" dirty="0" smtClean="0"/>
              <a:t>Jepni informacionin e mëposhtëm</a:t>
            </a:r>
            <a:r>
              <a:rPr lang="en-GB" dirty="0" smtClean="0"/>
              <a:t>: </a:t>
            </a:r>
          </a:p>
          <a:p>
            <a:pPr algn="just">
              <a:buNone/>
            </a:pPr>
            <a:r>
              <a:rPr lang="sq-AL" dirty="0" smtClean="0"/>
              <a:t>Për deklaratat/dëshminë e dëshmitarit: </a:t>
            </a:r>
            <a:endParaRPr lang="en-US" dirty="0" smtClean="0"/>
          </a:p>
          <a:p>
            <a:pPr algn="just"/>
            <a:r>
              <a:rPr lang="sq-AL" dirty="0" smtClean="0"/>
              <a:t>Vendndodhjen e personit</a:t>
            </a:r>
            <a:endParaRPr lang="en-US" dirty="0" smtClean="0"/>
          </a:p>
          <a:p>
            <a:pPr algn="just"/>
            <a:r>
              <a:rPr lang="sq-AL" dirty="0" smtClean="0"/>
              <a:t>Rregullat procedurale kombëtare që lidhen me dëshmitarin </a:t>
            </a:r>
            <a:endParaRPr lang="en-US" dirty="0" smtClean="0"/>
          </a:p>
          <a:p>
            <a:pPr algn="just"/>
            <a:r>
              <a:rPr lang="sq-AL" dirty="0" smtClean="0"/>
              <a:t>Të dhënat specifike dhe listën e pyetjeve të kërkuara nga dëshmitari</a:t>
            </a:r>
            <a:endParaRPr lang="en-US" dirty="0" smtClean="0"/>
          </a:p>
          <a:p>
            <a:endParaRPr lang="en-GB" dirty="0" smtClean="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ítulo 1"/>
          <p:cNvSpPr>
            <a:spLocks noGrp="1"/>
          </p:cNvSpPr>
          <p:nvPr>
            <p:ph type="title"/>
          </p:nvPr>
        </p:nvSpPr>
        <p:spPr/>
        <p:txBody>
          <a:bodyPr/>
          <a:lstStyle/>
          <a:p>
            <a:r>
              <a:rPr lang="sq-AL" sz="3200" b="1" dirty="0" smtClean="0"/>
              <a:t>Disa çështje praktike në lidhje me hetimet ndërkombëtare për krimin kibernetik</a:t>
            </a:r>
            <a:endParaRPr lang="en-GB" sz="3200" dirty="0" smtClean="0"/>
          </a:p>
        </p:txBody>
      </p:sp>
      <p:sp>
        <p:nvSpPr>
          <p:cNvPr id="23554" name="Marcador de Posição de Conteúdo 2"/>
          <p:cNvSpPr>
            <a:spLocks noGrp="1"/>
          </p:cNvSpPr>
          <p:nvPr>
            <p:ph idx="1"/>
          </p:nvPr>
        </p:nvSpPr>
        <p:spPr/>
        <p:txBody>
          <a:bodyPr/>
          <a:lstStyle/>
          <a:p>
            <a:pPr>
              <a:buNone/>
            </a:pPr>
            <a:r>
              <a:rPr lang="sq-AL" dirty="0" smtClean="0"/>
              <a:t>Jepni informacionin e mëposhtëm </a:t>
            </a:r>
            <a:r>
              <a:rPr lang="en-GB" dirty="0" smtClean="0"/>
              <a:t>: </a:t>
            </a:r>
          </a:p>
          <a:p>
            <a:pPr>
              <a:buNone/>
            </a:pPr>
            <a:r>
              <a:rPr lang="sq-AL" dirty="0" smtClean="0"/>
              <a:t>Për provat dokumentare: </a:t>
            </a:r>
            <a:endParaRPr lang="en-US" dirty="0" smtClean="0"/>
          </a:p>
          <a:p>
            <a:r>
              <a:rPr lang="sq-AL" dirty="0" smtClean="0"/>
              <a:t>Një indikacion të qartë të dokumenteve që do të merren </a:t>
            </a:r>
            <a:endParaRPr lang="en-US" dirty="0" smtClean="0"/>
          </a:p>
          <a:p>
            <a:r>
              <a:rPr lang="sq-AL" dirty="0" smtClean="0"/>
              <a:t>Një indikacion të qartë në lidhje me vendin ku mund të gjenden </a:t>
            </a:r>
            <a:r>
              <a:rPr lang="sq-AL" dirty="0" err="1" smtClean="0"/>
              <a:t>asetet</a:t>
            </a:r>
            <a:r>
              <a:rPr lang="sq-AL" dirty="0" smtClean="0"/>
              <a:t> ose personin ose entitetin që i mban ato</a:t>
            </a:r>
            <a:endParaRPr lang="en-US" dirty="0" smtClean="0"/>
          </a:p>
          <a:p>
            <a:endParaRPr lang="en-GB" dirty="0" smtClean="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4246</TotalTime>
  <Words>2962</Words>
  <Application>Microsoft Office PowerPoint</Application>
  <PresentationFormat>On-screen Show (4:3)</PresentationFormat>
  <Paragraphs>213</Paragraphs>
  <Slides>48</Slides>
  <Notes>8</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Trajnim i Përparuar për Krimin Kibernetik për Gjyqtarët dhe Prokurorët</vt:lpstr>
      <vt:lpstr>Objektivat e Sesionit</vt:lpstr>
      <vt:lpstr>Axhenda</vt:lpstr>
      <vt:lpstr>Pjesa e Parë Nevoja për bashkëpunim ndërkombëtar në çështje konkrete</vt:lpstr>
      <vt:lpstr>Pyetjet “e vështira”</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Disa çështje praktike në lidhje me hetimet ndërkombëtare për krimin kibernetik</vt:lpstr>
      <vt:lpstr>Slide 21</vt:lpstr>
      <vt:lpstr>Pjesa e Dytë Mekanizmat e Përgjithshëm të Bashkëpunimit Ndërkombëtar</vt:lpstr>
      <vt:lpstr>Këshilli i Evropës</vt:lpstr>
      <vt:lpstr>Rrjeti Gjyqësor Evropian në Cështjet Penale</vt:lpstr>
      <vt:lpstr>Pikat Qendrore Kombëtare të Referencës së Interpolit – NCRP</vt:lpstr>
      <vt:lpstr>NCRP</vt:lpstr>
      <vt:lpstr>Slide 27</vt:lpstr>
      <vt:lpstr>Pjesa e Tretë Mekanizmat e Bashkëpunimit Ndërkombëtar të Konventës së Budapestit për Krimin Kibernetik</vt:lpstr>
      <vt:lpstr>Neni 26 Informacioni Spontan</vt:lpstr>
      <vt:lpstr>Neni 29</vt:lpstr>
      <vt:lpstr>Neni 29</vt:lpstr>
      <vt:lpstr>Neni 30</vt:lpstr>
      <vt:lpstr>Neni 31</vt:lpstr>
      <vt:lpstr>Neni 32</vt:lpstr>
      <vt:lpstr>Neni 33</vt:lpstr>
      <vt:lpstr>Pikat e Kontaktit 24/7</vt:lpstr>
      <vt:lpstr>Pikat e Kontaktit 24/7</vt:lpstr>
      <vt:lpstr>Slide 38</vt:lpstr>
      <vt:lpstr>Pjesa e Katert Nevoja për bashkëpunim ndërkombëtar në çështje konkrete – çështja në diskutim </vt:lpstr>
      <vt:lpstr>Hapat dhe Masat për Ndihmën e Ndërsjellë Juridike</vt:lpstr>
      <vt:lpstr>Hapat dhe Masat për Ndihmën e Ndërsjellë Juridike</vt:lpstr>
      <vt:lpstr>Hapat dhe Masat për Ndihmën e Ndërsjellë Juridike</vt:lpstr>
      <vt:lpstr>Hapat dhe Masat për Ndihmën e Ndërsjellë Juridike</vt:lpstr>
      <vt:lpstr>Hapat dhe Masat për Ndihmën e Ndërsjellë Juridike</vt:lpstr>
      <vt:lpstr>Slide 45</vt:lpstr>
      <vt:lpstr>Pjesa e Pestë Përmbledhja</vt:lpstr>
      <vt:lpstr>Përmbledhje</vt:lpstr>
      <vt:lpstr>Slide 48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Cybercrime Training for Judges and Prosecutors</dc:title>
  <dc:creator>pedro verdelho</dc:creator>
  <cp:lastModifiedBy>perdorues</cp:lastModifiedBy>
  <cp:revision>47</cp:revision>
  <dcterms:created xsi:type="dcterms:W3CDTF">2012-01-27T12:20:24Z</dcterms:created>
  <dcterms:modified xsi:type="dcterms:W3CDTF">2013-09-11T08:33:18Z</dcterms:modified>
</cp:coreProperties>
</file>